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61" r:id="rId2"/>
    <p:sldId id="275" r:id="rId3"/>
    <p:sldId id="256" r:id="rId4"/>
    <p:sldId id="291" r:id="rId5"/>
    <p:sldId id="258" r:id="rId6"/>
    <p:sldId id="276" r:id="rId7"/>
    <p:sldId id="277" r:id="rId8"/>
    <p:sldId id="263" r:id="rId9"/>
    <p:sldId id="278" r:id="rId10"/>
    <p:sldId id="281" r:id="rId11"/>
    <p:sldId id="279" r:id="rId12"/>
    <p:sldId id="280" r:id="rId13"/>
    <p:sldId id="282" r:id="rId14"/>
    <p:sldId id="283" r:id="rId15"/>
    <p:sldId id="293" r:id="rId16"/>
    <p:sldId id="289" r:id="rId17"/>
    <p:sldId id="267" r:id="rId18"/>
    <p:sldId id="273" r:id="rId19"/>
    <p:sldId id="269" r:id="rId20"/>
    <p:sldId id="274" r:id="rId21"/>
    <p:sldId id="299" r:id="rId22"/>
    <p:sldId id="303" r:id="rId23"/>
    <p:sldId id="300" r:id="rId24"/>
    <p:sldId id="301" r:id="rId25"/>
    <p:sldId id="304" r:id="rId26"/>
    <p:sldId id="305" r:id="rId27"/>
    <p:sldId id="306" r:id="rId28"/>
    <p:sldId id="284" r:id="rId29"/>
    <p:sldId id="296" r:id="rId30"/>
    <p:sldId id="297" r:id="rId31"/>
    <p:sldId id="298" r:id="rId32"/>
    <p:sldId id="286" r:id="rId33"/>
    <p:sldId id="307" r:id="rId34"/>
    <p:sldId id="308" r:id="rId35"/>
    <p:sldId id="309" r:id="rId36"/>
    <p:sldId id="290" r:id="rId37"/>
    <p:sldId id="294" r:id="rId38"/>
    <p:sldId id="295" r:id="rId39"/>
    <p:sldId id="311" r:id="rId40"/>
    <p:sldId id="310"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82584" autoAdjust="0"/>
  </p:normalViewPr>
  <p:slideViewPr>
    <p:cSldViewPr snapToGrid="0">
      <p:cViewPr varScale="1">
        <p:scale>
          <a:sx n="90" d="100"/>
          <a:sy n="90" d="100"/>
        </p:scale>
        <p:origin x="29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1143000" y="685800"/>
            <a:ext cx="4572000" cy="3429000"/>
          </a:xfrm>
          <a:prstGeom prst="rect">
            <a:avLst/>
          </a:prstGeom>
        </p:spPr>
        <p:txBody>
          <a:bodyPr/>
          <a:lstStyle/>
          <a:p>
            <a:endParaRPr/>
          </a:p>
        </p:txBody>
      </p:sp>
      <p:sp>
        <p:nvSpPr>
          <p:cNvPr id="178" name="Shape 17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07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t>Ideally, after doing backprop on gains and shifts, the response tuning curves of side neurons would go up and those of middle neurons would go down. Then, when </a:t>
            </a:r>
            <a:r>
              <a:rPr lang="en-US" altLang="zh-CN" err="1"/>
              <a:t>hebbian</a:t>
            </a:r>
            <a:r>
              <a:rPr lang="en-US" altLang="zh-CN"/>
              <a:t> learning is turning on, the weights of side neurons would get larger update than those of middle </a:t>
            </a:r>
            <a:r>
              <a:rPr lang="en-US" altLang="zh-CN" err="1"/>
              <a:t>nuerons</a:t>
            </a:r>
            <a:r>
              <a:rPr lang="en-US" altLang="zh-CN"/>
              <a:t>. Plus, the normalization process would keep the sum of the weights as constant, resulting in a cosine-like weights. The changed weights would "exaggerate" the model outputs (e.g., even lower outputs in the middle of the curve). So, to reduce the loss, The next rounds of backprop would flatten the response tuning curves. In theory, this process transfers the learning in gains and shifts to weights.</a:t>
            </a:r>
            <a:endParaRPr lang="zh-CN" altLang="en-US"/>
          </a:p>
        </p:txBody>
      </p:sp>
    </p:spTree>
    <p:extLst>
      <p:ext uri="{BB962C8B-B14F-4D97-AF65-F5344CB8AC3E}">
        <p14:creationId xmlns:p14="http://schemas.microsoft.com/office/powerpoint/2010/main" val="18534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t>Training is successful</a:t>
            </a:r>
            <a:endParaRPr lang="zh-CN" altLang="en-US"/>
          </a:p>
        </p:txBody>
      </p:sp>
    </p:spTree>
    <p:extLst>
      <p:ext uri="{BB962C8B-B14F-4D97-AF65-F5344CB8AC3E}">
        <p14:creationId xmlns:p14="http://schemas.microsoft.com/office/powerpoint/2010/main" val="20729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t>Final stage, response curve for input neurons back to initial</a:t>
            </a:r>
          </a:p>
          <a:p>
            <a:pPr algn="l"/>
            <a:endParaRPr lang="en-US" altLang="zh-CN"/>
          </a:p>
          <a:p>
            <a:pPr algn="l"/>
            <a:r>
              <a:rPr lang="en-US" altLang="zh-CN"/>
              <a:t>Using initial gains and shifts, fit well</a:t>
            </a:r>
            <a:endParaRPr lang="zh-CN" altLang="en-US"/>
          </a:p>
        </p:txBody>
      </p:sp>
    </p:spTree>
    <p:extLst>
      <p:ext uri="{BB962C8B-B14F-4D97-AF65-F5344CB8AC3E}">
        <p14:creationId xmlns:p14="http://schemas.microsoft.com/office/powerpoint/2010/main" val="370140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t>Perturbation experiment</a:t>
            </a:r>
          </a:p>
          <a:p>
            <a:pPr algn="l"/>
            <a:r>
              <a:rPr lang="en-US" altLang="zh-CN"/>
              <a:t>Mimic the adaptation phenomena in psychology</a:t>
            </a:r>
          </a:p>
          <a:p>
            <a:pPr algn="l"/>
            <a:endParaRPr lang="en-US" altLang="zh-CN"/>
          </a:p>
          <a:p>
            <a:pPr algn="l"/>
            <a:r>
              <a:rPr lang="en-US" altLang="zh-CN"/>
              <a:t>To quantify, I define two metrics, AUC and how long it takes to return to a low loss</a:t>
            </a:r>
            <a:endParaRPr lang="zh-CN" altLang="en-US"/>
          </a:p>
        </p:txBody>
      </p:sp>
    </p:spTree>
    <p:extLst>
      <p:ext uri="{BB962C8B-B14F-4D97-AF65-F5344CB8AC3E}">
        <p14:creationId xmlns:p14="http://schemas.microsoft.com/office/powerpoint/2010/main" val="336297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t>Each perturbation lasts for 10 simulations</a:t>
            </a:r>
            <a:endParaRPr lang="zh-CN" altLang="en-US"/>
          </a:p>
        </p:txBody>
      </p:sp>
    </p:spTree>
    <p:extLst>
      <p:ext uri="{BB962C8B-B14F-4D97-AF65-F5344CB8AC3E}">
        <p14:creationId xmlns:p14="http://schemas.microsoft.com/office/powerpoint/2010/main" val="69945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2400" b="0" i="0" u="none" strike="noStrike" baseline="0" dirty="0">
                <a:latin typeface="DiverdaSansCom-Regular"/>
              </a:rPr>
              <a:t>When using original parameters, I found the output has the correct shape but different scales – the scaling problem</a:t>
            </a:r>
          </a:p>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2400" b="0" i="0" u="none" strike="noStrike" baseline="0" dirty="0">
                <a:latin typeface="DiverdaSansCom-Regular"/>
              </a:rPr>
              <a:t>Nothing special for 3 and 1</a:t>
            </a:r>
            <a:endParaRPr lang="en-US" altLang="zh-CN" dirty="0"/>
          </a:p>
          <a:p>
            <a:pPr algn="l"/>
            <a:endParaRPr lang="zh-CN" altLang="en-US" dirty="0"/>
          </a:p>
        </p:txBody>
      </p:sp>
    </p:spTree>
    <p:extLst>
      <p:ext uri="{BB962C8B-B14F-4D97-AF65-F5344CB8AC3E}">
        <p14:creationId xmlns:p14="http://schemas.microsoft.com/office/powerpoint/2010/main" val="3441949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151419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two tasks that we now let the model to perform are: first, predicting a simple sine wave, and second, predicting the Mackey-Glass equation.</a:t>
            </a:r>
            <a:endParaRPr lang="zh-CN" altLang="en-US"/>
          </a:p>
        </p:txBody>
      </p:sp>
    </p:spTree>
    <p:extLst>
      <p:ext uri="{BB962C8B-B14F-4D97-AF65-F5344CB8AC3E}">
        <p14:creationId xmlns:p14="http://schemas.microsoft.com/office/powerpoint/2010/main" val="112592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simulating part, it is under working. What I have realized now is to apply feedback control on gain.</a:t>
            </a:r>
          </a:p>
          <a:p>
            <a:endParaRPr lang="en-US" altLang="zh-CN" dirty="0"/>
          </a:p>
          <a:p>
            <a:r>
              <a:rPr lang="en-US" altLang="zh-CN" dirty="0"/>
              <a:t>Against perturbation for trained network</a:t>
            </a:r>
          </a:p>
          <a:p>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dirty="0"/>
              <a:t>It deviates a bit from our vision.</a:t>
            </a:r>
            <a:endParaRPr lang="zh-CN" altLang="en-US" dirty="0"/>
          </a:p>
          <a:p>
            <a:endParaRPr lang="en-US" altLang="zh-CN" dirty="0"/>
          </a:p>
        </p:txBody>
      </p:sp>
    </p:spTree>
    <p:extLst>
      <p:ext uri="{BB962C8B-B14F-4D97-AF65-F5344CB8AC3E}">
        <p14:creationId xmlns:p14="http://schemas.microsoft.com/office/powerpoint/2010/main" val="194732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 inject periodic perturbation to the system. </a:t>
            </a:r>
          </a:p>
          <a:p>
            <a:endParaRPr lang="en-US" altLang="zh-CN"/>
          </a:p>
          <a:p>
            <a:r>
              <a:rPr lang="en-US" altLang="zh-CN"/>
              <a:t>The yellow line is the same system without feedback control, the blue line is the system with feedback control.</a:t>
            </a:r>
          </a:p>
          <a:p>
            <a:endParaRPr lang="en-US" altLang="zh-CN"/>
          </a:p>
          <a:p>
            <a:r>
              <a:rPr lang="en-US" altLang="zh-CN"/>
              <a:t>As we can see, the feedback control does help the system to return to the right track more quickly after perturbation.</a:t>
            </a:r>
            <a:endParaRPr lang="zh-CN" altLang="en-US"/>
          </a:p>
        </p:txBody>
      </p:sp>
    </p:spTree>
    <p:extLst>
      <p:ext uri="{BB962C8B-B14F-4D97-AF65-F5344CB8AC3E}">
        <p14:creationId xmlns:p14="http://schemas.microsoft.com/office/powerpoint/2010/main" val="254809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endParaRPr lang="en-US"/>
          </a:p>
        </p:txBody>
      </p:sp>
    </p:spTree>
    <p:extLst>
      <p:ext uri="{BB962C8B-B14F-4D97-AF65-F5344CB8AC3E}">
        <p14:creationId xmlns:p14="http://schemas.microsoft.com/office/powerpoint/2010/main" val="403576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same for the Mackey-Glass equation. A bit more messy.</a:t>
            </a:r>
            <a:endParaRPr lang="zh-CN" altLang="en-US"/>
          </a:p>
        </p:txBody>
      </p:sp>
    </p:spTree>
    <p:extLst>
      <p:ext uri="{BB962C8B-B14F-4D97-AF65-F5344CB8AC3E}">
        <p14:creationId xmlns:p14="http://schemas.microsoft.com/office/powerpoint/2010/main" val="310862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76618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Force learning idea!</a:t>
            </a:r>
          </a:p>
        </p:txBody>
      </p:sp>
    </p:spTree>
    <p:extLst>
      <p:ext uri="{BB962C8B-B14F-4D97-AF65-F5344CB8AC3E}">
        <p14:creationId xmlns:p14="http://schemas.microsoft.com/office/powerpoint/2010/main" val="3654799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3595878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331820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163796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816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2805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514460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51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rPr lang="en-US" dirty="0"/>
              <a:t>As we all know, a</a:t>
            </a:r>
            <a:r>
              <a:rPr dirty="0"/>
              <a:t> purpose of the brain is to produce behaviors</a:t>
            </a:r>
            <a:r>
              <a:rPr lang="en-US" dirty="0"/>
              <a:t>, </a:t>
            </a:r>
            <a:r>
              <a:rPr dirty="0"/>
              <a:t>and this is accomplished using feedback. </a:t>
            </a:r>
            <a:endParaRPr lang="en-US" dirty="0"/>
          </a:p>
          <a:p>
            <a:pPr defTabSz="584200">
              <a:lnSpc>
                <a:spcPct val="100000"/>
              </a:lnSpc>
              <a:defRPr>
                <a:latin typeface="Lucida Grande"/>
                <a:ea typeface="Lucida Grande"/>
                <a:cs typeface="Lucida Grande"/>
                <a:sym typeface="Lucida Grande"/>
              </a:defRPr>
            </a:pPr>
            <a:endParaRPr lang="en-US" dirty="0"/>
          </a:p>
          <a:p>
            <a:pPr defTabSz="584200">
              <a:lnSpc>
                <a:spcPct val="100000"/>
              </a:lnSpc>
              <a:defRPr>
                <a:latin typeface="Lucida Grande"/>
                <a:ea typeface="Lucida Grande"/>
                <a:cs typeface="Lucida Grande"/>
                <a:sym typeface="Lucida Grande"/>
              </a:defRPr>
            </a:pPr>
            <a:r>
              <a:rPr lang="en-US" dirty="0"/>
              <a:t>Until now, </a:t>
            </a:r>
            <a:r>
              <a:rPr lang="en-US" altLang="zh-CN" dirty="0"/>
              <a:t>neuroscientists have found many feedback control systems in the brain.</a:t>
            </a:r>
          </a:p>
          <a:p>
            <a:pPr defTabSz="584200">
              <a:lnSpc>
                <a:spcPct val="100000"/>
              </a:lnSpc>
              <a:defRPr>
                <a:latin typeface="Lucida Grande"/>
                <a:ea typeface="Lucida Grande"/>
                <a:cs typeface="Lucida Grande"/>
                <a:sym typeface="Lucida Grande"/>
              </a:defRPr>
            </a:pPr>
            <a:endParaRPr lang="en-US" dirty="0"/>
          </a:p>
          <a:p>
            <a:pPr algn="l"/>
            <a:r>
              <a:rPr lang="en-US" dirty="0"/>
              <a:t>For example, </a:t>
            </a:r>
            <a:r>
              <a:rPr lang="en-US" altLang="zh-CN" sz="1800" b="0" i="0" u="none" strike="noStrike" baseline="0" dirty="0">
                <a:latin typeface="NimbusSanL-Regu"/>
              </a:rPr>
              <a:t>sensory consequences of arm reaches provide feedback used to control the arm, and feedback control provides a normative explanation of many aspects of reaching.</a:t>
            </a:r>
          </a:p>
          <a:p>
            <a:pPr algn="l"/>
            <a:endParaRPr lang="en-US" altLang="zh-CN" sz="1800" b="0" i="0" u="none" strike="noStrike" baseline="0" dirty="0">
              <a:latin typeface="NimbusSanL-Regu"/>
            </a:endParaRPr>
          </a:p>
          <a:p>
            <a:pPr defTabSz="584200">
              <a:lnSpc>
                <a:spcPct val="100000"/>
              </a:lnSpc>
              <a:defRPr>
                <a:latin typeface="Lucida Grande"/>
                <a:ea typeface="Lucida Grande"/>
                <a:cs typeface="Lucida Grande"/>
                <a:sym typeface="Lucida Grande"/>
              </a:defRPr>
            </a:pPr>
            <a:r>
              <a:rPr lang="en-US" altLang="zh-CN" sz="1800" dirty="0"/>
              <a:t>Control theory distinguishes between systems that use feedback to correct errors, feedback control system, and those that do not,  feedforward control system.</a:t>
            </a:r>
          </a:p>
          <a:p>
            <a:pPr defTabSz="584200">
              <a:lnSpc>
                <a:spcPct val="100000"/>
              </a:lnSpc>
              <a:defRPr>
                <a:latin typeface="Lucida Grande"/>
                <a:ea typeface="Lucida Grande"/>
                <a:cs typeface="Lucida Grande"/>
                <a:sym typeface="Lucida Grande"/>
              </a:defRPr>
            </a:pPr>
            <a:endParaRPr lang="en-US" altLang="zh-CN" sz="1800" dirty="0"/>
          </a:p>
          <a:p>
            <a:pPr defTabSz="584200">
              <a:lnSpc>
                <a:spcPct val="100000"/>
              </a:lnSpc>
              <a:defRPr>
                <a:latin typeface="Lucida Grande"/>
                <a:ea typeface="Lucida Grande"/>
                <a:cs typeface="Lucida Grande"/>
                <a:sym typeface="Lucida Grande"/>
              </a:defRPr>
            </a:pPr>
            <a:r>
              <a:rPr lang="en-US" altLang="zh-CN" sz="1800" dirty="0"/>
              <a:t>For the feedforward system, the output is totally determined by its input. An example of the feedforward system is the eye blink reflex. Feedforward control is good for such direct functionalities. But it could not prevent perturbations. If there are unexpected perturbations in the system, the output would deviate from the target.</a:t>
            </a:r>
          </a:p>
          <a:p>
            <a:pPr marL="0" marR="0" lvl="0" indent="0" defTabSz="584200" eaLnBrk="1" fontAlgn="auto" latinLnBrk="0" hangingPunct="1">
              <a:lnSpc>
                <a:spcPct val="100000"/>
              </a:lnSpc>
              <a:spcBef>
                <a:spcPts val="0"/>
              </a:spcBef>
              <a:spcAft>
                <a:spcPts val="0"/>
              </a:spcAft>
              <a:buClrTx/>
              <a:buSzTx/>
              <a:buFontTx/>
              <a:buNone/>
              <a:tabLst/>
              <a:defRPr>
                <a:latin typeface="Lucida Grande"/>
                <a:ea typeface="Lucida Grande"/>
                <a:cs typeface="Lucida Grande"/>
                <a:sym typeface="Lucida Grande"/>
              </a:defRPr>
            </a:pPr>
            <a:endParaRPr lang="en-US" altLang="zh-CN" sz="1800" dirty="0"/>
          </a:p>
          <a:p>
            <a:pPr marL="0" marR="0" lvl="0" indent="0" defTabSz="584200" eaLnBrk="1" fontAlgn="auto" latinLnBrk="0" hangingPunct="1">
              <a:lnSpc>
                <a:spcPct val="100000"/>
              </a:lnSpc>
              <a:spcBef>
                <a:spcPts val="0"/>
              </a:spcBef>
              <a:spcAft>
                <a:spcPts val="0"/>
              </a:spcAft>
              <a:buClrTx/>
              <a:buSzTx/>
              <a:buFontTx/>
              <a:buNone/>
              <a:tabLst/>
              <a:defRPr>
                <a:latin typeface="Lucida Grande"/>
                <a:ea typeface="Lucida Grande"/>
                <a:cs typeface="Lucida Grande"/>
                <a:sym typeface="Lucida Grande"/>
              </a:defRPr>
            </a:pPr>
            <a:r>
              <a:rPr lang="en-US" altLang="zh-CN" sz="1800" dirty="0"/>
              <a:t>To correct such errors, we need feedback control. For example, when reaching to a target, we would have to use the feedback sensory information to adjust our arm movement if the target moves a little bit.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a:t>
            </a:r>
            <a:r>
              <a:rPr lang="en-US" altLang="zh-CN" dirty="0" err="1"/>
              <a:t>Hx</a:t>
            </a:r>
            <a:r>
              <a:rPr lang="en-US" altLang="zh-CN" dirty="0"/>
              <a:t> is essentially doing dot product between H^T and x</a:t>
            </a:r>
          </a:p>
          <a:p>
            <a:r>
              <a:rPr lang="en-US" altLang="zh-CN" dirty="0" err="1"/>
              <a:t>y_bar</a:t>
            </a:r>
            <a:r>
              <a:rPr lang="en-US" altLang="zh-CN" dirty="0"/>
              <a:t> is the part of x that is orthogonal to H^T, which does not influence the dot product, thus Q1 punish this</a:t>
            </a:r>
          </a:p>
          <a:p>
            <a:r>
              <a:rPr lang="en-US" altLang="zh-CN" dirty="0" err="1"/>
              <a:t>x_tilde</a:t>
            </a:r>
            <a:r>
              <a:rPr lang="en-US" altLang="zh-CN" dirty="0"/>
              <a:t> is the perfect x that is parallel to H^T that produce </a:t>
            </a:r>
            <a:r>
              <a:rPr lang="en-US" altLang="zh-CN" dirty="0" err="1"/>
              <a:t>y_tilde</a:t>
            </a:r>
            <a:endParaRPr lang="zh-CN" altLang="en-US" dirty="0"/>
          </a:p>
        </p:txBody>
      </p:sp>
    </p:spTree>
    <p:extLst>
      <p:ext uri="{BB962C8B-B14F-4D97-AF65-F5344CB8AC3E}">
        <p14:creationId xmlns:p14="http://schemas.microsoft.com/office/powerpoint/2010/main" val="2605706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0360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388947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Hebbian correlation rule does not work</a:t>
            </a:r>
          </a:p>
          <a:p>
            <a:r>
              <a:rPr lang="en-US" b="0" i="0" dirty="0">
                <a:effectLst/>
                <a:highlight>
                  <a:srgbClr val="FFFFFF"/>
                </a:highlight>
                <a:latin typeface="Arial" panose="020B0604020202020204" pitchFamily="34" charset="0"/>
              </a:rPr>
              <a:t>the readout weights would converge to a point where each weight is proportional to the mean activation of the corresponding node</a:t>
            </a:r>
            <a:endParaRPr lang="zh-CN" altLang="en-US" dirty="0"/>
          </a:p>
        </p:txBody>
      </p:sp>
    </p:spTree>
    <p:extLst>
      <p:ext uri="{BB962C8B-B14F-4D97-AF65-F5344CB8AC3E}">
        <p14:creationId xmlns:p14="http://schemas.microsoft.com/office/powerpoint/2010/main" val="2913473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110860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153324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1009037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250176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2528203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56612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rPr lang="en-US" altLang="zh-CN" dirty="0"/>
              <a:t>Biologically realistic model?</a:t>
            </a:r>
          </a:p>
          <a:p>
            <a:pPr defTabSz="584200">
              <a:lnSpc>
                <a:spcPct val="100000"/>
              </a:lnSpc>
              <a:defRPr>
                <a:latin typeface="Lucida Grande"/>
                <a:ea typeface="Lucida Grande"/>
                <a:cs typeface="Lucida Grande"/>
                <a:sym typeface="Lucida Grande"/>
              </a:defRPr>
            </a:pPr>
            <a:endParaRPr lang="en-US" altLang="zh-CN" dirty="0"/>
          </a:p>
          <a:p>
            <a:pPr defTabSz="584200">
              <a:lnSpc>
                <a:spcPct val="100000"/>
              </a:lnSpc>
              <a:defRPr>
                <a:latin typeface="Lucida Grande"/>
                <a:ea typeface="Lucida Grande"/>
                <a:cs typeface="Lucida Grande"/>
                <a:sym typeface="Lucida Grande"/>
              </a:defRPr>
            </a:pPr>
            <a:r>
              <a:rPr lang="en-US" altLang="zh-CN" dirty="0"/>
              <a:t>Backpropagating errors on synaptic weights are problematic</a:t>
            </a:r>
          </a:p>
          <a:p>
            <a:pPr defTabSz="584200">
              <a:lnSpc>
                <a:spcPct val="100000"/>
              </a:lnSpc>
              <a:defRPr>
                <a:latin typeface="Lucida Grande"/>
                <a:ea typeface="Lucida Grande"/>
                <a:cs typeface="Lucida Grande"/>
                <a:sym typeface="Lucida Grande"/>
              </a:defRPr>
            </a:pPr>
            <a:endParaRPr lang="en-US" altLang="zh-CN" dirty="0"/>
          </a:p>
          <a:p>
            <a:pPr defTabSz="584200">
              <a:lnSpc>
                <a:spcPct val="100000"/>
              </a:lnSpc>
              <a:defRPr>
                <a:latin typeface="Lucida Grande"/>
                <a:ea typeface="Lucida Grande"/>
                <a:cs typeface="Lucida Grande"/>
                <a:sym typeface="Lucida Grande"/>
              </a:defRPr>
            </a:pPr>
            <a:r>
              <a:rPr lang="en-US" altLang="zh-CN" dirty="0"/>
              <a:t>Hebbian learning is the usual way to adjust weights, but it is slow and unsupervised, the brain must have some ways to exert feedback control rapidly and to guide Hebbian learning</a:t>
            </a:r>
          </a:p>
        </p:txBody>
      </p:sp>
    </p:spTree>
    <p:extLst>
      <p:ext uri="{BB962C8B-B14F-4D97-AF65-F5344CB8AC3E}">
        <p14:creationId xmlns:p14="http://schemas.microsoft.com/office/powerpoint/2010/main" val="359792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246571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 is feedback control rapidly exerted in the brain?</a:t>
            </a:r>
          </a:p>
          <a:p>
            <a:endParaRPr lang="en-US" altLang="zh-CN" dirty="0"/>
          </a:p>
          <a:p>
            <a:r>
              <a:rPr lang="en-US" altLang="zh-CN" dirty="0"/>
              <a:t>One way that neuroscientists found is through response modulation</a:t>
            </a:r>
          </a:p>
          <a:p>
            <a:endParaRPr lang="en-US" altLang="zh-CN" dirty="0"/>
          </a:p>
          <a:p>
            <a:pPr algn="l"/>
            <a:r>
              <a:rPr lang="en-US" altLang="zh-CN" dirty="0"/>
              <a:t>The one we will focus on: Gain modulation that is, </a:t>
            </a:r>
            <a:r>
              <a:rPr lang="en-US" altLang="zh-CN" sz="1800" b="0" i="0" u="none" strike="noStrike" baseline="0" dirty="0">
                <a:latin typeface="ITCSymbolStd-Book"/>
              </a:rPr>
              <a:t>the gain or sensitivity of a neuron to inputs is altered, while the selectivity is preserved.</a:t>
            </a:r>
          </a:p>
          <a:p>
            <a:pPr algn="l"/>
            <a:endParaRPr lang="en-US" altLang="zh-CN" sz="1800" b="0" i="0" u="none" strike="noStrike" baseline="0" dirty="0">
              <a:latin typeface="ITCSymbolStd-Book"/>
            </a:endParaRPr>
          </a:p>
          <a:p>
            <a:pPr algn="l"/>
            <a:r>
              <a:rPr lang="en-US" altLang="zh-CN" sz="1800" b="0" i="0" u="none" strike="noStrike" baseline="0" dirty="0">
                <a:latin typeface="ITCSymbolStd-Book"/>
              </a:rPr>
              <a:t>Gain modulation is a kind of multiplicative modulation, in the sense that </a:t>
            </a:r>
            <a:r>
              <a:rPr lang="en-US" altLang="zh-CN" sz="1800" b="0" i="0" u="none" strike="noStrike" baseline="0" dirty="0">
                <a:latin typeface="DiverdaSansCom-Regular"/>
              </a:rPr>
              <a:t>a change in slope without a change in the action potential threshold. </a:t>
            </a:r>
          </a:p>
          <a:p>
            <a:pPr algn="l"/>
            <a:endParaRPr lang="en-US" altLang="zh-CN" sz="1800" b="0" i="0" u="none" strike="noStrike" baseline="0" dirty="0">
              <a:latin typeface="ITCSymbolStd-Book"/>
            </a:endParaRPr>
          </a:p>
          <a:p>
            <a:pPr algn="l"/>
            <a:r>
              <a:rPr lang="en-US" altLang="zh-CN" sz="1800" b="0" i="0" u="none" strike="noStrike" baseline="0" dirty="0">
                <a:latin typeface="DiverdaSansCom-Regular"/>
              </a:rPr>
              <a:t>In contrast, additive modulation, for example, shift modulation, maintains the shape of the curve and shift the input/output relationships uniformly for all input values. This maintains the sensitivity of a neuron but alter the input required to reach the threshold for a response, thereby changing stimulus selectivity.</a:t>
            </a:r>
          </a:p>
          <a:p>
            <a:pPr algn="l"/>
            <a:endParaRPr lang="en-US" altLang="zh-CN" sz="1800" b="0" i="0" u="none" strike="noStrike" baseline="0" dirty="0">
              <a:latin typeface="DiverdaSansCom-Regular"/>
            </a:endParaRPr>
          </a:p>
          <a:p>
            <a:r>
              <a:rPr lang="en-US" altLang="zh-CN" sz="1800" dirty="0"/>
              <a:t>Indeed, gain modulation is a robust experimental phenomena. Researchers have found many cellular mechanisms that could result in gain modulation</a:t>
            </a:r>
          </a:p>
        </p:txBody>
      </p:sp>
    </p:spTree>
    <p:extLst>
      <p:ext uri="{BB962C8B-B14F-4D97-AF65-F5344CB8AC3E}">
        <p14:creationId xmlns:p14="http://schemas.microsoft.com/office/powerpoint/2010/main" val="1001770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dirty="0"/>
              <a:t>Idea: feedback control signal on gains (and shifts) while use Hebbian learning to adjust weights</a:t>
            </a:r>
          </a:p>
          <a:p>
            <a:endParaRPr lang="en-US" altLang="zh-CN" dirty="0"/>
          </a:p>
          <a:p>
            <a:r>
              <a:rPr lang="en-US" altLang="zh-CN" dirty="0"/>
              <a:t>Our research goal: a biological realistic neural network for learning, using feedback control through gain modulation and Hebbian learning</a:t>
            </a:r>
          </a:p>
        </p:txBody>
      </p:sp>
    </p:spTree>
    <p:extLst>
      <p:ext uri="{BB962C8B-B14F-4D97-AF65-F5344CB8AC3E}">
        <p14:creationId xmlns:p14="http://schemas.microsoft.com/office/powerpoint/2010/main" val="171083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a:p>
        </p:txBody>
      </p:sp>
    </p:spTree>
    <p:extLst>
      <p:ext uri="{BB962C8B-B14F-4D97-AF65-F5344CB8AC3E}">
        <p14:creationId xmlns:p14="http://schemas.microsoft.com/office/powerpoint/2010/main" val="95234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1400"/>
              <a:t>First, I realized our goals on the feedforward network</a:t>
            </a:r>
          </a:p>
          <a:p>
            <a:pPr marL="0" marR="0" lvl="0" indent="0" algn="l" defTabSz="457200" eaLnBrk="1" fontAlgn="auto" latinLnBrk="0" hangingPunct="1">
              <a:lnSpc>
                <a:spcPct val="117999"/>
              </a:lnSpc>
              <a:spcBef>
                <a:spcPts val="0"/>
              </a:spcBef>
              <a:spcAft>
                <a:spcPts val="0"/>
              </a:spcAft>
              <a:buClrTx/>
              <a:buSzTx/>
              <a:buFontTx/>
              <a:buNone/>
              <a:tabLst/>
              <a:defRPr/>
            </a:pPr>
            <a:endParaRPr lang="en-US" altLang="zh-CN" sz="1400"/>
          </a:p>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1400"/>
              <a:t>Mostly a replication, verify the adaptation property</a:t>
            </a:r>
          </a:p>
          <a:p>
            <a:pPr algn="l"/>
            <a:endParaRPr lang="en-US" altLang="zh-CN" sz="1800" b="0" i="0" u="none" strike="noStrike" baseline="0">
              <a:latin typeface="DiverdaSansCom-Regular"/>
            </a:endParaRPr>
          </a:p>
          <a:p>
            <a:pPr algn="l"/>
            <a:endParaRPr lang="zh-CN" altLang="en-US"/>
          </a:p>
        </p:txBody>
      </p:sp>
    </p:spTree>
    <p:extLst>
      <p:ext uri="{BB962C8B-B14F-4D97-AF65-F5344CB8AC3E}">
        <p14:creationId xmlns:p14="http://schemas.microsoft.com/office/powerpoint/2010/main" val="345054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1400" dirty="0" err="1"/>
              <a:t>Swinehart</a:t>
            </a:r>
            <a:r>
              <a:rPr lang="en-US" altLang="zh-CN" sz="1400" dirty="0"/>
              <a:t> and Abbott (2005) trained a neural network based on gain modulation. They use a supervisor to modulate shifts and gains, rather than directly on synaptic weights. They then use normalized Hebbian learning to change the synaptic weights, which could transfer the learning to synapses and finally making the supervisor unnecessary. They are able to use this network to approximate arbitrary functions.</a:t>
            </a:r>
          </a:p>
          <a:p>
            <a:pPr marL="0" marR="0" lvl="0" indent="0" algn="l" defTabSz="457200" eaLnBrk="1" fontAlgn="auto" latinLnBrk="0" hangingPunct="1">
              <a:lnSpc>
                <a:spcPct val="117999"/>
              </a:lnSpc>
              <a:spcBef>
                <a:spcPts val="0"/>
              </a:spcBef>
              <a:spcAft>
                <a:spcPts val="0"/>
              </a:spcAft>
              <a:buClrTx/>
              <a:buSzTx/>
              <a:buFontTx/>
              <a:buNone/>
              <a:tabLst/>
              <a:defRPr/>
            </a:pPr>
            <a:endParaRPr lang="en-US" altLang="zh-CN" sz="1400" b="0" i="0" u="none" strike="noStrike" baseline="0" dirty="0">
              <a:latin typeface="DiverdaSansCom-Regular"/>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altLang="zh-CN" sz="1400" b="0" i="0" u="none" strike="noStrike" baseline="0" dirty="0">
                <a:latin typeface="DiverdaSansCom-Regular"/>
              </a:rPr>
              <a:t>The gain and shift in output is actually not the same as the paper</a:t>
            </a:r>
            <a:endParaRPr lang="en-US" altLang="zh-CN" dirty="0"/>
          </a:p>
          <a:p>
            <a:pPr algn="l"/>
            <a:endParaRPr lang="zh-CN" altLang="en-US" dirty="0"/>
          </a:p>
        </p:txBody>
      </p:sp>
    </p:spTree>
    <p:extLst>
      <p:ext uri="{BB962C8B-B14F-4D97-AF65-F5344CB8AC3E}">
        <p14:creationId xmlns:p14="http://schemas.microsoft.com/office/powerpoint/2010/main" val="174496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prstGeom prst="rect">
            <a:avLst/>
          </a:prstGeom>
        </p:spPr>
        <p:txBody>
          <a:bodyPr/>
          <a:lstStyle/>
          <a:p>
            <a:r>
              <a:t>Slide Title</a:t>
            </a:r>
          </a:p>
        </p:txBody>
      </p:sp>
      <p:sp>
        <p:nvSpPr>
          <p:cNvPr id="10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10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110" name="Body Level One…"/>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2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a:lvl1pPr>
          </a:lstStyle>
          <a:p>
            <a:r>
              <a:t>Fact information</a:t>
            </a:r>
          </a:p>
        </p:txBody>
      </p:sp>
      <p:sp>
        <p:nvSpPr>
          <p:cNvPr id="127" name="Body Level One…"/>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3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owl of pappardelle pasta with parsley butter, roasted hazelnuts, and shaved parmesan cheese"/>
          <p:cNvSpPr>
            <a:spLocks noGrp="1"/>
          </p:cNvSpPr>
          <p:nvPr>
            <p:ph type="pic" idx="21"/>
          </p:nvPr>
        </p:nvSpPr>
        <p:spPr>
          <a:xfrm>
            <a:off x="-2082800" y="687558"/>
            <a:ext cx="11165190" cy="8373892"/>
          </a:xfrm>
          <a:prstGeom prst="rect">
            <a:avLst/>
          </a:prstGeom>
        </p:spPr>
        <p:txBody>
          <a:bodyPr lIns="91439" tIns="45719" rIns="91439" bIns="45719">
            <a:noAutofit/>
          </a:bodyPr>
          <a:lstStyle/>
          <a:p>
            <a:endParaRPr/>
          </a:p>
        </p:txBody>
      </p:sp>
      <p:sp>
        <p:nvSpPr>
          <p:cNvPr id="145" name="Bowl of salad with fried rice, boiled eggs, and chopsticks"/>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46" name="Bowl with salmon cakes, salad, and hummus"/>
          <p:cNvSpPr>
            <a:spLocks noGrp="1"/>
          </p:cNvSpPr>
          <p:nvPr>
            <p:ph type="pic" idx="23"/>
          </p:nvPr>
        </p:nvSpPr>
        <p:spPr>
          <a:xfrm>
            <a:off x="4984750" y="2749413"/>
            <a:ext cx="7937500" cy="9238277"/>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Bowl of salad with fried rice, boiled eggs, and chopsticks"/>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270000" y="1638300"/>
            <a:ext cx="10464800" cy="3302000"/>
          </a:xfrm>
          <a:prstGeom prst="rect">
            <a:avLst/>
          </a:prstGeom>
        </p:spPr>
        <p:txBody>
          <a:bodyPr anchor="b">
            <a:noAutofit/>
          </a:bodyPr>
          <a:lstStyle>
            <a:lvl1pPr algn="ctr" defTabSz="584200">
              <a:lnSpc>
                <a:spcPct val="100000"/>
              </a:lnSpc>
              <a:defRPr sz="8400" b="0" spc="0">
                <a:latin typeface="Gill Sans"/>
                <a:ea typeface="Gill Sans"/>
                <a:cs typeface="Gill Sans"/>
                <a:sym typeface="Gill Sans"/>
              </a:defRPr>
            </a:lvl1pPr>
          </a:lstStyle>
          <a:p>
            <a:r>
              <a:t>Title Text</a:t>
            </a:r>
          </a:p>
        </p:txBody>
      </p:sp>
      <p:sp>
        <p:nvSpPr>
          <p:cNvPr id="170" name="Body Level One…"/>
          <p:cNvSpPr txBox="1">
            <a:spLocks noGrp="1"/>
          </p:cNvSpPr>
          <p:nvPr>
            <p:ph type="body" sz="quarter" idx="1"/>
          </p:nvPr>
        </p:nvSpPr>
        <p:spPr>
          <a:xfrm>
            <a:off x="1270000" y="5029200"/>
            <a:ext cx="10464800" cy="1130300"/>
          </a:xfrm>
          <a:prstGeom prst="rect">
            <a:avLst/>
          </a:prstGeom>
        </p:spPr>
        <p:txBody>
          <a:bodyPr>
            <a:noAutofit/>
          </a:bodyPr>
          <a:lstStyle>
            <a:lvl1pPr marL="0" indent="0" algn="ctr" defTabSz="584200">
              <a:lnSpc>
                <a:spcPct val="100000"/>
              </a:lnSpc>
              <a:spcBef>
                <a:spcPts val="0"/>
              </a:spcBef>
              <a:buSzTx/>
              <a:buNone/>
              <a:defRPr sz="3600">
                <a:latin typeface="Gill Sans"/>
                <a:ea typeface="Gill Sans"/>
                <a:cs typeface="Gill Sans"/>
                <a:sym typeface="Gill Sans"/>
              </a:defRPr>
            </a:lvl1pPr>
            <a:lvl2pPr marL="0" indent="0" algn="ctr" defTabSz="584200">
              <a:lnSpc>
                <a:spcPct val="100000"/>
              </a:lnSpc>
              <a:spcBef>
                <a:spcPts val="0"/>
              </a:spcBef>
              <a:buSzTx/>
              <a:buNone/>
              <a:defRPr sz="3600">
                <a:latin typeface="Gill Sans"/>
                <a:ea typeface="Gill Sans"/>
                <a:cs typeface="Gill Sans"/>
                <a:sym typeface="Gill Sans"/>
              </a:defRPr>
            </a:lvl2pPr>
            <a:lvl3pPr marL="0" indent="0" algn="ctr" defTabSz="584200">
              <a:lnSpc>
                <a:spcPct val="100000"/>
              </a:lnSpc>
              <a:spcBef>
                <a:spcPts val="0"/>
              </a:spcBef>
              <a:buSzTx/>
              <a:buNone/>
              <a:defRPr sz="3600">
                <a:latin typeface="Gill Sans"/>
                <a:ea typeface="Gill Sans"/>
                <a:cs typeface="Gill Sans"/>
                <a:sym typeface="Gill Sans"/>
              </a:defRPr>
            </a:lvl3pPr>
            <a:lvl4pPr marL="0" indent="0" algn="ctr" defTabSz="584200">
              <a:lnSpc>
                <a:spcPct val="100000"/>
              </a:lnSpc>
              <a:spcBef>
                <a:spcPts val="0"/>
              </a:spcBef>
              <a:buSzTx/>
              <a:buNone/>
              <a:defRPr sz="3600">
                <a:latin typeface="Gill Sans"/>
                <a:ea typeface="Gill Sans"/>
                <a:cs typeface="Gill Sans"/>
                <a:sym typeface="Gill Sans"/>
              </a:defRPr>
            </a:lvl4pPr>
            <a:lvl5pPr marL="0" indent="0" algn="ctr" defTabSz="584200">
              <a:lnSpc>
                <a:spcPct val="100000"/>
              </a:lnSpc>
              <a:spcBef>
                <a:spcPts val="0"/>
              </a:spcBef>
              <a:buSzTx/>
              <a:buNone/>
              <a:defRPr sz="36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71" name="Slide Number"/>
          <p:cNvSpPr txBox="1">
            <a:spLocks noGrp="1"/>
          </p:cNvSpPr>
          <p:nvPr>
            <p:ph type="sldNum" sz="quarter" idx="2"/>
          </p:nvPr>
        </p:nvSpPr>
        <p:spPr>
          <a:xfrm>
            <a:off x="6324600" y="9258300"/>
            <a:ext cx="342900" cy="368300"/>
          </a:xfrm>
          <a:prstGeom prst="rect">
            <a:avLst/>
          </a:prstGeom>
        </p:spPr>
        <p:txBody>
          <a:bodyPr anchor="t"/>
          <a:lstStyle>
            <a:lvl1pPr>
              <a:defRPr sz="1800">
                <a:latin typeface="Gill Sans"/>
                <a:ea typeface="Gill Sans"/>
                <a:cs typeface="Gill Sans"/>
                <a:sym typeface="Gill Sans"/>
              </a:defRPr>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376767" y="-915894"/>
            <a:ext cx="17835652" cy="10682195"/>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
          <p:cNvSpPr>
            <a:spLocks noGrp="1"/>
          </p:cNvSpPr>
          <p:nvPr>
            <p:ph type="pic" idx="21"/>
          </p:nvPr>
        </p:nvSpPr>
        <p:spPr>
          <a:xfrm>
            <a:off x="5319129" y="495299"/>
            <a:ext cx="7543801" cy="8780059"/>
          </a:xfrm>
          <a:prstGeom prst="rect">
            <a:avLst/>
          </a:prstGeom>
        </p:spPr>
        <p:txBody>
          <a:bodyPr lIns="91439" tIns="45719" rIns="91439" bIns="45719">
            <a:noAutofit/>
          </a:bodyPr>
          <a:lstStyle/>
          <a:p>
            <a:endParaRP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wl of pappardelle pasta with parsley butter, roasted hazelnuts, and shaved parmesan cheese"/>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2" name="Slide Subtitle"/>
          <p:cNvSpPr txBox="1">
            <a:spLocks noGrp="1"/>
          </p:cNvSpPr>
          <p:nvPr>
            <p:ph type="body" sz="quarter" idx="22"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3" name="Body Level One…"/>
          <p:cNvSpPr txBox="1">
            <a:spLocks noGrp="1"/>
          </p:cNvSpPr>
          <p:nvPr>
            <p:ph type="body" sz="half" idx="1" hasCustomPrompt="1"/>
          </p:nvPr>
        </p:nvSpPr>
        <p:spPr>
          <a:xfrm>
            <a:off x="698500" y="3480196"/>
            <a:ext cx="5105400" cy="5593161"/>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72"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73" name="Body Level One…"/>
          <p:cNvSpPr txBox="1">
            <a:spLocks noGrp="1"/>
          </p:cNvSpPr>
          <p:nvPr>
            <p:ph type="body" sz="half" idx="1" hasCustomPrompt="1"/>
          </p:nvPr>
        </p:nvSpPr>
        <p:spPr>
          <a:xfrm>
            <a:off x="698500" y="3480196"/>
            <a:ext cx="5105400" cy="5593161"/>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82"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3" name="Body Level One…"/>
          <p:cNvSpPr txBox="1">
            <a:spLocks noGrp="1"/>
          </p:cNvSpPr>
          <p:nvPr>
            <p:ph type="body" sz="half" idx="1" hasCustomPrompt="1"/>
          </p:nvPr>
        </p:nvSpPr>
        <p:spPr>
          <a:xfrm>
            <a:off x="698500" y="3480196"/>
            <a:ext cx="5105400" cy="5593161"/>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3"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3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C7B9B3-D696-40E6-9B99-30F0D019335C}"/>
              </a:ext>
            </a:extLst>
          </p:cNvPr>
          <p:cNvSpPr>
            <a:spLocks noGrp="1"/>
          </p:cNvSpPr>
          <p:nvPr>
            <p:ph type="body" sz="quarter" idx="21"/>
          </p:nvPr>
        </p:nvSpPr>
        <p:spPr>
          <a:xfrm>
            <a:off x="698499" y="5625529"/>
            <a:ext cx="11607801" cy="907617"/>
          </a:xfrm>
        </p:spPr>
        <p:txBody>
          <a:bodyPr>
            <a:normAutofit/>
          </a:bodyPr>
          <a:lstStyle/>
          <a:p>
            <a:pPr algn="ctr"/>
            <a:r>
              <a:rPr lang="en-US" altLang="zh-CN" sz="3200" dirty="0">
                <a:latin typeface="Times New Roman" panose="02020603050405020304" pitchFamily="18" charset="0"/>
                <a:cs typeface="Times New Roman" panose="02020603050405020304" pitchFamily="18" charset="0"/>
              </a:rPr>
              <a:t>Jerry </a:t>
            </a:r>
            <a:r>
              <a:rPr lang="en-US" altLang="zh-CN" sz="3200" dirty="0" err="1">
                <a:latin typeface="Times New Roman" panose="02020603050405020304" pitchFamily="18" charset="0"/>
                <a:cs typeface="Times New Roman" panose="02020603050405020304" pitchFamily="18" charset="0"/>
              </a:rPr>
              <a:t>Jin</a:t>
            </a:r>
            <a:endParaRPr lang="zh-CN" altLang="en-US" sz="32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23A1923-DA67-43A4-8FBD-1AAF43C163D5}"/>
              </a:ext>
            </a:extLst>
          </p:cNvPr>
          <p:cNvSpPr>
            <a:spLocks noGrp="1"/>
          </p:cNvSpPr>
          <p:nvPr>
            <p:ph type="title"/>
          </p:nvPr>
        </p:nvSpPr>
        <p:spPr/>
        <p:txBody>
          <a:bodyPr>
            <a:normAutofit/>
          </a:bodyPr>
          <a:lstStyle/>
          <a:p>
            <a:pPr algn="ctr"/>
            <a:r>
              <a:rPr lang="en-US" altLang="zh-CN" sz="6000">
                <a:latin typeface="Times New Roman" panose="02020603050405020304" pitchFamily="18" charset="0"/>
                <a:cs typeface="Times New Roman" panose="02020603050405020304" pitchFamily="18" charset="0"/>
              </a:rPr>
              <a:t>Neural Network with Feedback Control through Gain Modulation</a:t>
            </a:r>
            <a:endParaRPr lang="zh-CN" altLang="en-US" sz="6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51645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pic>
        <p:nvPicPr>
          <p:cNvPr id="4" name="Picture 3" descr="A collection of graphs showing different types of weights&#10;&#10;Description automatically generated with medium confidence">
            <a:extLst>
              <a:ext uri="{FF2B5EF4-FFF2-40B4-BE49-F238E27FC236}">
                <a16:creationId xmlns:a16="http://schemas.microsoft.com/office/drawing/2014/main" id="{3B2ED8CF-F93A-53C0-126A-275FA8EAA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2028875"/>
            <a:ext cx="6807200" cy="6870700"/>
          </a:xfrm>
          <a:prstGeom prst="rect">
            <a:avLst/>
          </a:prstGeom>
        </p:spPr>
      </p:pic>
      <p:sp>
        <p:nvSpPr>
          <p:cNvPr id="7" name="TextBox 6">
            <a:extLst>
              <a:ext uri="{FF2B5EF4-FFF2-40B4-BE49-F238E27FC236}">
                <a16:creationId xmlns:a16="http://schemas.microsoft.com/office/drawing/2014/main" id="{367134BB-3DE2-199C-CCDF-0A7D7965DCF7}"/>
              </a:ext>
            </a:extLst>
          </p:cNvPr>
          <p:cNvSpPr txBox="1"/>
          <p:nvPr/>
        </p:nvSpPr>
        <p:spPr>
          <a:xfrm>
            <a:off x="9583175" y="9327587"/>
            <a:ext cx="32888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1733930" rtl="0" fontAlgn="auto" latinLnBrk="0" hangingPunct="0">
              <a:lnSpc>
                <a:spcPct val="100000"/>
              </a:lnSpc>
              <a:spcBef>
                <a:spcPts val="0"/>
              </a:spcBef>
              <a:spcAft>
                <a:spcPts val="0"/>
              </a:spcAft>
              <a:buClrTx/>
              <a:buSzTx/>
              <a:buFontTx/>
              <a:buNone/>
              <a:tabLst/>
            </a:pPr>
            <a:r>
              <a:rPr lang="en-US" altLang="zh-CN" sz="1800" err="1">
                <a:latin typeface="Times New Roman" panose="02020603050405020304" pitchFamily="18" charset="0"/>
                <a:cs typeface="Times New Roman" panose="02020603050405020304" pitchFamily="18" charset="0"/>
              </a:rPr>
              <a:t>Swinehart</a:t>
            </a:r>
            <a:r>
              <a:rPr lang="en-US" altLang="zh-CN" sz="1800">
                <a:latin typeface="Times New Roman" panose="02020603050405020304" pitchFamily="18" charset="0"/>
                <a:cs typeface="Times New Roman" panose="02020603050405020304" pitchFamily="18" charset="0"/>
              </a:rPr>
              <a:t> and Abbott (2005)</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8" name="Text Placeholder 13">
            <a:extLst>
              <a:ext uri="{FF2B5EF4-FFF2-40B4-BE49-F238E27FC236}">
                <a16:creationId xmlns:a16="http://schemas.microsoft.com/office/drawing/2014/main" id="{885CD674-2CD1-19B6-E5DB-1D7B4FA390DF}"/>
              </a:ext>
            </a:extLst>
          </p:cNvPr>
          <p:cNvSpPr>
            <a:spLocks noGrp="1"/>
          </p:cNvSpPr>
          <p:nvPr>
            <p:ph type="body" idx="1"/>
          </p:nvPr>
        </p:nvSpPr>
        <p:spPr>
          <a:xfrm>
            <a:off x="920081" y="725257"/>
            <a:ext cx="7014950" cy="978080"/>
          </a:xfrm>
        </p:spPr>
        <p:txBody>
          <a:bodyPr numCol="1">
            <a:normAutofit/>
          </a:bodyPr>
          <a:lstStyle/>
          <a:p>
            <a:pPr marL="0" indent="0">
              <a:lnSpc>
                <a:spcPct val="200000"/>
              </a:lnSpc>
              <a:spcBef>
                <a:spcPts val="0"/>
              </a:spcBef>
              <a:buNone/>
            </a:pPr>
            <a:r>
              <a:rPr kumimoji="0" lang="en-US"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Transfer of learning from gains to weights</a:t>
            </a:r>
          </a:p>
        </p:txBody>
      </p:sp>
    </p:spTree>
    <p:extLst>
      <p:ext uri="{BB962C8B-B14F-4D97-AF65-F5344CB8AC3E}">
        <p14:creationId xmlns:p14="http://schemas.microsoft.com/office/powerpoint/2010/main" val="19167472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pic>
        <p:nvPicPr>
          <p:cNvPr id="8" name="Picture 7" descr="A graph of a training loss&#10;&#10;Description automatically generated">
            <a:extLst>
              <a:ext uri="{FF2B5EF4-FFF2-40B4-BE49-F238E27FC236}">
                <a16:creationId xmlns:a16="http://schemas.microsoft.com/office/drawing/2014/main" id="{A4518016-5475-FF6C-4CD0-F40739A7A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69" y="2952700"/>
            <a:ext cx="5130931" cy="3848199"/>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EBAE7648-7680-224A-D6F8-15D1E8FA9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548" y="1138534"/>
            <a:ext cx="5130931" cy="3848198"/>
          </a:xfrm>
          <a:prstGeom prst="rect">
            <a:avLst/>
          </a:prstGeom>
        </p:spPr>
      </p:pic>
      <p:pic>
        <p:nvPicPr>
          <p:cNvPr id="12" name="Picture 11" descr="A graph with a blue line&#10;&#10;Description automatically generated">
            <a:extLst>
              <a:ext uri="{FF2B5EF4-FFF2-40B4-BE49-F238E27FC236}">
                <a16:creationId xmlns:a16="http://schemas.microsoft.com/office/drawing/2014/main" id="{7E0023F7-212D-0C41-A2E9-F0A73A3E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548" y="4986733"/>
            <a:ext cx="5130931" cy="3848198"/>
          </a:xfrm>
          <a:prstGeom prst="rect">
            <a:avLst/>
          </a:prstGeom>
        </p:spPr>
      </p:pic>
      <p:sp>
        <p:nvSpPr>
          <p:cNvPr id="2" name="Text Placeholder 13">
            <a:extLst>
              <a:ext uri="{FF2B5EF4-FFF2-40B4-BE49-F238E27FC236}">
                <a16:creationId xmlns:a16="http://schemas.microsoft.com/office/drawing/2014/main" id="{F56C3C43-AEC4-2AC6-F8D8-146F3533B268}"/>
              </a:ext>
            </a:extLst>
          </p:cNvPr>
          <p:cNvSpPr>
            <a:spLocks noGrp="1"/>
          </p:cNvSpPr>
          <p:nvPr>
            <p:ph type="body" idx="1"/>
          </p:nvPr>
        </p:nvSpPr>
        <p:spPr>
          <a:xfrm>
            <a:off x="920081" y="725257"/>
            <a:ext cx="7014950" cy="978080"/>
          </a:xfrm>
        </p:spPr>
        <p:txBody>
          <a:bodyPr numCol="1">
            <a:normAutofit/>
          </a:bodyPr>
          <a:lstStyle/>
          <a:p>
            <a:pPr marL="0" indent="0">
              <a:lnSpc>
                <a:spcPct val="200000"/>
              </a:lnSpc>
              <a:spcBef>
                <a:spcPts val="0"/>
              </a:spcBef>
              <a:buNone/>
            </a:pPr>
            <a:r>
              <a:rPr kumimoji="0" lang="en-US"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Transfer of learning from gains to weights</a:t>
            </a:r>
          </a:p>
        </p:txBody>
      </p:sp>
    </p:spTree>
    <p:extLst>
      <p:ext uri="{BB962C8B-B14F-4D97-AF65-F5344CB8AC3E}">
        <p14:creationId xmlns:p14="http://schemas.microsoft.com/office/powerpoint/2010/main" val="5866290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pic>
        <p:nvPicPr>
          <p:cNvPr id="6" name="Picture 5" descr="A graph with lines and numbers&#10;&#10;Description automatically generated with medium confidence">
            <a:extLst>
              <a:ext uri="{FF2B5EF4-FFF2-40B4-BE49-F238E27FC236}">
                <a16:creationId xmlns:a16="http://schemas.microsoft.com/office/drawing/2014/main" id="{FD3A59F6-CD3E-F884-3045-65A0A68F3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33" y="2909096"/>
            <a:ext cx="5842000" cy="4381500"/>
          </a:xfrm>
          <a:prstGeom prst="rect">
            <a:avLst/>
          </a:prstGeom>
        </p:spPr>
      </p:pic>
      <p:pic>
        <p:nvPicPr>
          <p:cNvPr id="3" name="Picture 2" descr="A graph of colored lines&#10;&#10;Description automatically generated">
            <a:extLst>
              <a:ext uri="{FF2B5EF4-FFF2-40B4-BE49-F238E27FC236}">
                <a16:creationId xmlns:a16="http://schemas.microsoft.com/office/drawing/2014/main" id="{B84085B0-6298-38A3-FAF0-82C3A10B2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098" y="1087050"/>
            <a:ext cx="5350395" cy="4012796"/>
          </a:xfrm>
          <a:prstGeom prst="rect">
            <a:avLst/>
          </a:prstGeom>
        </p:spPr>
      </p:pic>
      <p:pic>
        <p:nvPicPr>
          <p:cNvPr id="5" name="Picture 4" descr="A graph of a normal distribution&#10;&#10;Description automatically generated with medium confidence">
            <a:extLst>
              <a:ext uri="{FF2B5EF4-FFF2-40B4-BE49-F238E27FC236}">
                <a16:creationId xmlns:a16="http://schemas.microsoft.com/office/drawing/2014/main" id="{8530E1A5-BF5E-BD92-7557-2C3B17D81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098" y="5099846"/>
            <a:ext cx="5350395" cy="4012796"/>
          </a:xfrm>
          <a:prstGeom prst="rect">
            <a:avLst/>
          </a:prstGeom>
        </p:spPr>
      </p:pic>
      <p:sp>
        <p:nvSpPr>
          <p:cNvPr id="14" name="Text Placeholder 13">
            <a:extLst>
              <a:ext uri="{FF2B5EF4-FFF2-40B4-BE49-F238E27FC236}">
                <a16:creationId xmlns:a16="http://schemas.microsoft.com/office/drawing/2014/main" id="{E79F2864-F81B-0060-085E-376139DB0CAB}"/>
              </a:ext>
            </a:extLst>
          </p:cNvPr>
          <p:cNvSpPr>
            <a:spLocks noGrp="1"/>
          </p:cNvSpPr>
          <p:nvPr>
            <p:ph type="body" idx="1"/>
          </p:nvPr>
        </p:nvSpPr>
        <p:spPr>
          <a:xfrm>
            <a:off x="920081" y="725257"/>
            <a:ext cx="7014950" cy="978080"/>
          </a:xfrm>
        </p:spPr>
        <p:txBody>
          <a:bodyPr numCol="1">
            <a:normAutofit/>
          </a:bodyPr>
          <a:lstStyle/>
          <a:p>
            <a:pPr marL="0" indent="0">
              <a:lnSpc>
                <a:spcPct val="200000"/>
              </a:lnSpc>
              <a:spcBef>
                <a:spcPts val="0"/>
              </a:spcBef>
              <a:buNone/>
            </a:pPr>
            <a:r>
              <a:rPr kumimoji="0" lang="en-US"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Transfer of learning from gains to weights</a:t>
            </a:r>
          </a:p>
        </p:txBody>
      </p:sp>
    </p:spTree>
    <p:extLst>
      <p:ext uri="{BB962C8B-B14F-4D97-AF65-F5344CB8AC3E}">
        <p14:creationId xmlns:p14="http://schemas.microsoft.com/office/powerpoint/2010/main" val="40565518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7242" y="-7002"/>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sp>
        <p:nvSpPr>
          <p:cNvPr id="14" name="Text Placeholder 13">
            <a:extLst>
              <a:ext uri="{FF2B5EF4-FFF2-40B4-BE49-F238E27FC236}">
                <a16:creationId xmlns:a16="http://schemas.microsoft.com/office/drawing/2014/main" id="{E79F2864-F81B-0060-085E-376139DB0CAB}"/>
              </a:ext>
            </a:extLst>
          </p:cNvPr>
          <p:cNvSpPr>
            <a:spLocks noGrp="1"/>
          </p:cNvSpPr>
          <p:nvPr>
            <p:ph type="body" idx="1"/>
          </p:nvPr>
        </p:nvSpPr>
        <p:spPr>
          <a:xfrm>
            <a:off x="920080" y="725257"/>
            <a:ext cx="11922463" cy="2195364"/>
          </a:xfrm>
        </p:spPr>
        <p:txBody>
          <a:bodyPr numCol="1">
            <a:normAutofit/>
          </a:bodyPr>
          <a:lstStyle/>
          <a:p>
            <a:pPr marL="0" indent="0">
              <a:lnSpc>
                <a:spcPct val="200000"/>
              </a:lnSpc>
              <a:spcBef>
                <a:spcPts val="0"/>
              </a:spcBef>
              <a:spcAft>
                <a:spcPts val="1200"/>
              </a:spcAft>
              <a:buNone/>
            </a:pPr>
            <a:r>
              <a:rPr lang="en-US" sz="2800" u="sng">
                <a:latin typeface="Times New Roman" panose="02020603050405020304" pitchFamily="18" charset="0"/>
                <a:cs typeface="Times New Roman" panose="02020603050405020304" pitchFamily="18" charset="0"/>
              </a:rPr>
              <a:t>Adaptation under perturbation</a:t>
            </a:r>
          </a:p>
          <a:p>
            <a:pPr>
              <a:lnSpc>
                <a:spcPct val="120000"/>
              </a:lnSpc>
              <a:spcBef>
                <a:spcPts val="0"/>
              </a:spcBef>
            </a:pPr>
            <a:r>
              <a:rPr lang="en-US" sz="2400">
                <a:latin typeface="Times New Roman" panose="02020603050405020304" pitchFamily="18" charset="0"/>
                <a:cs typeface="Times New Roman" panose="02020603050405020304" pitchFamily="18" charset="0"/>
              </a:rPr>
              <a:t>In the trained feedforward network, add a persistent noise on all nodes at 50</a:t>
            </a:r>
            <a:r>
              <a:rPr lang="en-US" sz="2400" baseline="30000">
                <a:latin typeface="Times New Roman" panose="02020603050405020304" pitchFamily="18" charset="0"/>
                <a:cs typeface="Times New Roman" panose="02020603050405020304" pitchFamily="18" charset="0"/>
              </a:rPr>
              <a:t>th</a:t>
            </a:r>
            <a:r>
              <a:rPr lang="en-US" sz="2400">
                <a:latin typeface="Times New Roman" panose="02020603050405020304" pitchFamily="18" charset="0"/>
                <a:cs typeface="Times New Roman" panose="02020603050405020304" pitchFamily="18" charset="0"/>
              </a:rPr>
              <a:t> epoch, l</a:t>
            </a:r>
            <a:r>
              <a:rPr kumimoji="0" lang="en-US" sz="2400" b="0" i="0"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ast for different epochs, and then turn off</a:t>
            </a:r>
          </a:p>
        </p:txBody>
      </p:sp>
      <p:pic>
        <p:nvPicPr>
          <p:cNvPr id="8" name="Picture 7" descr="A graph of a graph&#10;&#10;Description automatically generated with medium confidence">
            <a:extLst>
              <a:ext uri="{FF2B5EF4-FFF2-40B4-BE49-F238E27FC236}">
                <a16:creationId xmlns:a16="http://schemas.microsoft.com/office/drawing/2014/main" id="{CE8CF6C9-144B-33C3-6F2B-75E275793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96" y="4051599"/>
            <a:ext cx="7232205" cy="3616103"/>
          </a:xfrm>
          <a:prstGeom prst="rect">
            <a:avLst/>
          </a:prstGeom>
        </p:spPr>
      </p:pic>
      <p:pic>
        <p:nvPicPr>
          <p:cNvPr id="2" name="Picture 1" descr="A graph of a number of points&#10;&#10;Description automatically generated with medium confidence">
            <a:extLst>
              <a:ext uri="{FF2B5EF4-FFF2-40B4-BE49-F238E27FC236}">
                <a16:creationId xmlns:a16="http://schemas.microsoft.com/office/drawing/2014/main" id="{867CB22D-7BFF-0908-824A-DE983DADAFB3}"/>
              </a:ext>
            </a:extLst>
          </p:cNvPr>
          <p:cNvPicPr>
            <a:picLocks noChangeAspect="1"/>
          </p:cNvPicPr>
          <p:nvPr/>
        </p:nvPicPr>
        <p:blipFill rotWithShape="1">
          <a:blip r:embed="rId4">
            <a:extLst>
              <a:ext uri="{28A0092B-C50C-407E-A947-70E740481C1C}">
                <a14:useLocalDpi xmlns:a14="http://schemas.microsoft.com/office/drawing/2010/main" val="0"/>
              </a:ext>
            </a:extLst>
          </a:blip>
          <a:srcRect l="4696" t="9216" r="8421" b="5882"/>
          <a:stretch/>
        </p:blipFill>
        <p:spPr>
          <a:xfrm>
            <a:off x="7958138" y="5969638"/>
            <a:ext cx="3700462" cy="3616103"/>
          </a:xfrm>
          <a:prstGeom prst="rect">
            <a:avLst/>
          </a:prstGeom>
        </p:spPr>
      </p:pic>
      <p:pic>
        <p:nvPicPr>
          <p:cNvPr id="3" name="Picture 2" descr="A graph with a line&#10;&#10;Description automatically generated">
            <a:extLst>
              <a:ext uri="{FF2B5EF4-FFF2-40B4-BE49-F238E27FC236}">
                <a16:creationId xmlns:a16="http://schemas.microsoft.com/office/drawing/2014/main" id="{14FCA07B-37CA-0E2E-EB6E-21551C0546E5}"/>
              </a:ext>
            </a:extLst>
          </p:cNvPr>
          <p:cNvPicPr>
            <a:picLocks noChangeAspect="1"/>
          </p:cNvPicPr>
          <p:nvPr/>
        </p:nvPicPr>
        <p:blipFill rotWithShape="1">
          <a:blip r:embed="rId5">
            <a:extLst>
              <a:ext uri="{28A0092B-C50C-407E-A947-70E740481C1C}">
                <a14:useLocalDpi xmlns:a14="http://schemas.microsoft.com/office/drawing/2010/main" val="0"/>
              </a:ext>
            </a:extLst>
          </a:blip>
          <a:srcRect l="4696" t="9216" r="8421" b="5882"/>
          <a:stretch/>
        </p:blipFill>
        <p:spPr>
          <a:xfrm>
            <a:off x="7958138" y="2353535"/>
            <a:ext cx="3700462" cy="3616103"/>
          </a:xfrm>
          <a:prstGeom prst="rect">
            <a:avLst/>
          </a:prstGeom>
        </p:spPr>
      </p:pic>
    </p:spTree>
    <p:extLst>
      <p:ext uri="{BB962C8B-B14F-4D97-AF65-F5344CB8AC3E}">
        <p14:creationId xmlns:p14="http://schemas.microsoft.com/office/powerpoint/2010/main" val="4046513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numbers and lines&#10;&#10;Description automatically generated">
            <a:extLst>
              <a:ext uri="{FF2B5EF4-FFF2-40B4-BE49-F238E27FC236}">
                <a16:creationId xmlns:a16="http://schemas.microsoft.com/office/drawing/2014/main" id="{865377CB-06D2-585D-8D6E-66CB4CC09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14" y="3986118"/>
            <a:ext cx="7772400" cy="3886200"/>
          </a:xfrm>
          <a:prstGeom prst="rect">
            <a:avLst/>
          </a:prstGeom>
        </p:spPr>
      </p:pic>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sp>
        <p:nvSpPr>
          <p:cNvPr id="14" name="Text Placeholder 13">
            <a:extLst>
              <a:ext uri="{FF2B5EF4-FFF2-40B4-BE49-F238E27FC236}">
                <a16:creationId xmlns:a16="http://schemas.microsoft.com/office/drawing/2014/main" id="{E79F2864-F81B-0060-085E-376139DB0CAB}"/>
              </a:ext>
            </a:extLst>
          </p:cNvPr>
          <p:cNvSpPr>
            <a:spLocks noGrp="1"/>
          </p:cNvSpPr>
          <p:nvPr>
            <p:ph type="body" idx="1"/>
          </p:nvPr>
        </p:nvSpPr>
        <p:spPr>
          <a:xfrm>
            <a:off x="920080" y="725257"/>
            <a:ext cx="11922463" cy="2195364"/>
          </a:xfrm>
        </p:spPr>
        <p:txBody>
          <a:bodyPr numCol="1">
            <a:normAutofit/>
          </a:bodyPr>
          <a:lstStyle/>
          <a:p>
            <a:pPr marL="0" indent="0">
              <a:lnSpc>
                <a:spcPct val="200000"/>
              </a:lnSpc>
              <a:spcBef>
                <a:spcPts val="0"/>
              </a:spcBef>
              <a:spcAft>
                <a:spcPts val="1200"/>
              </a:spcAft>
              <a:buNone/>
            </a:pPr>
            <a:r>
              <a:rPr lang="en-US" sz="2800" u="sng">
                <a:latin typeface="Times New Roman" panose="02020603050405020304" pitchFamily="18" charset="0"/>
                <a:cs typeface="Times New Roman" panose="02020603050405020304" pitchFamily="18" charset="0"/>
              </a:rPr>
              <a:t>Adaptation under perturbation</a:t>
            </a:r>
          </a:p>
          <a:p>
            <a:pPr>
              <a:lnSpc>
                <a:spcPct val="120000"/>
              </a:lnSpc>
              <a:spcBef>
                <a:spcPts val="0"/>
              </a:spcBef>
            </a:pPr>
            <a:r>
              <a:rPr lang="en-US" sz="2400">
                <a:latin typeface="Times New Roman" panose="02020603050405020304" pitchFamily="18" charset="0"/>
                <a:cs typeface="Times New Roman" panose="02020603050405020304" pitchFamily="18" charset="0"/>
              </a:rPr>
              <a:t>In the trained feedforward network, add a persistent noise on all nodes at 50</a:t>
            </a:r>
            <a:r>
              <a:rPr lang="en-US" sz="2400" baseline="30000">
                <a:latin typeface="Times New Roman" panose="02020603050405020304" pitchFamily="18" charset="0"/>
                <a:cs typeface="Times New Roman" panose="02020603050405020304" pitchFamily="18" charset="0"/>
              </a:rPr>
              <a:t>th</a:t>
            </a:r>
            <a:r>
              <a:rPr lang="en-US" sz="2400">
                <a:latin typeface="Times New Roman" panose="02020603050405020304" pitchFamily="18" charset="0"/>
                <a:cs typeface="Times New Roman" panose="02020603050405020304" pitchFamily="18" charset="0"/>
              </a:rPr>
              <a:t> epoch with different amplitude, l</a:t>
            </a:r>
            <a:r>
              <a:rPr kumimoji="0" lang="en-US" sz="2400" b="0" i="0"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ast for 500 epochs, and then turn off</a:t>
            </a:r>
          </a:p>
        </p:txBody>
      </p:sp>
      <p:pic>
        <p:nvPicPr>
          <p:cNvPr id="4" name="Picture 3" descr="A graph with a line&#10;&#10;Description automatically generated">
            <a:extLst>
              <a:ext uri="{FF2B5EF4-FFF2-40B4-BE49-F238E27FC236}">
                <a16:creationId xmlns:a16="http://schemas.microsoft.com/office/drawing/2014/main" id="{B0BDD672-EA3D-A8A7-41E4-3651F07B7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412" y="3178081"/>
            <a:ext cx="5502274" cy="2751137"/>
          </a:xfrm>
          <a:prstGeom prst="rect">
            <a:avLst/>
          </a:prstGeom>
        </p:spPr>
      </p:pic>
      <p:pic>
        <p:nvPicPr>
          <p:cNvPr id="9" name="Picture 8" descr="A graph with a line and a point&#10;&#10;Description automatically generated with medium confidence">
            <a:extLst>
              <a:ext uri="{FF2B5EF4-FFF2-40B4-BE49-F238E27FC236}">
                <a16:creationId xmlns:a16="http://schemas.microsoft.com/office/drawing/2014/main" id="{533CFAAF-8BF4-B947-238B-10FCC0BA9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412" y="5929218"/>
            <a:ext cx="5502274" cy="2751137"/>
          </a:xfrm>
          <a:prstGeom prst="rect">
            <a:avLst/>
          </a:prstGeom>
        </p:spPr>
      </p:pic>
    </p:spTree>
    <p:extLst>
      <p:ext uri="{BB962C8B-B14F-4D97-AF65-F5344CB8AC3E}">
        <p14:creationId xmlns:p14="http://schemas.microsoft.com/office/powerpoint/2010/main" val="13987259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grpSp>
        <p:nvGrpSpPr>
          <p:cNvPr id="263" name="Group"/>
          <p:cNvGrpSpPr/>
          <p:nvPr/>
        </p:nvGrpSpPr>
        <p:grpSpPr>
          <a:xfrm>
            <a:off x="7835060" y="5370706"/>
            <a:ext cx="5169740" cy="3680302"/>
            <a:chOff x="0" y="0"/>
            <a:chExt cx="5013050" cy="3568755"/>
          </a:xfrm>
        </p:grpSpPr>
        <p:pic>
          <p:nvPicPr>
            <p:cNvPr id="260" name="Screen Shot 2023-05-22 at 8.51.13 AM.png" descr="Screen Shot 2023-05-22 at 8.51.13 AM.png"/>
            <p:cNvPicPr>
              <a:picLocks noChangeAspect="1"/>
            </p:cNvPicPr>
            <p:nvPr/>
          </p:nvPicPr>
          <p:blipFill>
            <a:blip r:embed="rId3"/>
            <a:stretch>
              <a:fillRect/>
            </a:stretch>
          </p:blipFill>
          <p:spPr>
            <a:xfrm>
              <a:off x="0" y="583540"/>
              <a:ext cx="5013051" cy="2985216"/>
            </a:xfrm>
            <a:prstGeom prst="rect">
              <a:avLst/>
            </a:prstGeom>
            <a:ln w="12700" cap="flat">
              <a:noFill/>
              <a:miter lim="400000"/>
            </a:ln>
            <a:effectLst/>
          </p:spPr>
        </p:pic>
        <p:sp>
          <p:nvSpPr>
            <p:cNvPr id="264" name="Connection Line"/>
            <p:cNvSpPr/>
            <p:nvPr/>
          </p:nvSpPr>
          <p:spPr>
            <a:xfrm>
              <a:off x="2595714" y="-1"/>
              <a:ext cx="1647544" cy="761187"/>
            </a:xfrm>
            <a:custGeom>
              <a:avLst/>
              <a:gdLst/>
              <a:ahLst/>
              <a:cxnLst>
                <a:cxn ang="0">
                  <a:pos x="wd2" y="hd2"/>
                </a:cxn>
                <a:cxn ang="5400000">
                  <a:pos x="wd2" y="hd2"/>
                </a:cxn>
                <a:cxn ang="10800000">
                  <a:pos x="wd2" y="hd2"/>
                </a:cxn>
                <a:cxn ang="16200000">
                  <a:pos x="wd2" y="hd2"/>
                </a:cxn>
              </a:cxnLst>
              <a:rect l="0" t="0" r="r" b="b"/>
              <a:pathLst>
                <a:path w="21600" h="16345" extrusionOk="0">
                  <a:moveTo>
                    <a:pt x="0" y="16345"/>
                  </a:moveTo>
                  <a:cubicBezTo>
                    <a:pt x="5479" y="-3397"/>
                    <a:pt x="12679" y="-5255"/>
                    <a:pt x="21600" y="10770"/>
                  </a:cubicBezTo>
                </a:path>
              </a:pathLst>
            </a:custGeom>
            <a:noFill/>
            <a:ln w="25400" cap="flat">
              <a:solidFill>
                <a:srgbClr val="000000"/>
              </a:solidFill>
              <a:prstDash val="solid"/>
              <a:miter lim="400000"/>
            </a:ln>
            <a:effectLst/>
          </p:spPr>
          <p:txBody>
            <a:bodyPr/>
            <a:lstStyle/>
            <a:p>
              <a:endParaRPr/>
            </a:p>
          </p:txBody>
        </p:sp>
        <p:sp>
          <p:nvSpPr>
            <p:cNvPr id="262" name="Line"/>
            <p:cNvSpPr/>
            <p:nvPr/>
          </p:nvSpPr>
          <p:spPr>
            <a:xfrm>
              <a:off x="4153416" y="409192"/>
              <a:ext cx="271508" cy="27150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482187"/>
                <a:ext cx="11607800" cy="7845400"/>
              </a:xfrm>
            </p:spPr>
            <p:txBody>
              <a:bodyPr numCol="1">
                <a:normAutofit/>
              </a:bodyPr>
              <a:lstStyle/>
              <a:p>
                <a:pPr>
                  <a:spcAft>
                    <a:spcPts val="1800"/>
                  </a:spcAft>
                </a:pPr>
                <a:r>
                  <a:rPr lang="en-US" altLang="zh-CN" sz="2800">
                    <a:latin typeface="Times New Roman" panose="02020603050405020304" pitchFamily="18" charset="0"/>
                    <a:cs typeface="Times New Roman" panose="02020603050405020304" pitchFamily="18" charset="0"/>
                  </a:rPr>
                  <a:t>Modeling details:</a:t>
                </a:r>
              </a:p>
              <a:p>
                <a:pPr lvl="1">
                  <a:lnSpc>
                    <a:spcPct val="150000"/>
                  </a:lnSpc>
                  <a:spcBef>
                    <a:spcPts val="0"/>
                  </a:spcBef>
                </a:pPr>
                <a:r>
                  <a:rPr lang="en-US" altLang="zh-CN" sz="2000">
                    <a:latin typeface="Times New Roman" panose="02020603050405020304" pitchFamily="18" charset="0"/>
                    <a:cs typeface="Times New Roman" panose="02020603050405020304" pitchFamily="18" charset="0"/>
                  </a:rPr>
                  <a:t>230 input nodes</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Gaussian receptive field</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Sigmoid activation function </a:t>
                </a:r>
                <a14:m>
                  <m:oMath xmlns:m="http://schemas.openxmlformats.org/officeDocument/2006/math">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r</m:t>
                    </m:r>
                    <m:r>
                      <a:rPr kumimoji="0" lang="en-US" altLang="zh-CN" sz="2000" b="0" i="1" u="none" strike="noStrike" cap="none" spc="0" normalizeH="0" baseline="-25000" smtClean="0">
                        <a:ln>
                          <a:noFill/>
                        </a:ln>
                        <a:solidFill>
                          <a:srgbClr val="000000"/>
                        </a:solidFill>
                        <a:effectLst/>
                        <a:uFillTx/>
                        <a:latin typeface="Cambria Math" panose="02040503050406030204" pitchFamily="18" charset="0"/>
                        <a:ea typeface="+mn-ea"/>
                        <a:cs typeface="+mn-cs"/>
                        <a:sym typeface="Helvetica Neue"/>
                      </a:rPr>
                      <m:t>𝑖</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𝑖</m:t>
                                </m:r>
                              </m:sub>
                            </m:sSub>
                          </m:e>
                        </m:d>
                      </m:e>
                    </m:d>
                    <m:r>
                      <a:rPr lang="en-US" altLang="zh-CN" sz="2000" b="0" i="1" smtClean="0">
                        <a:latin typeface="Cambria Math" panose="02040503050406030204" pitchFamily="18" charset="0"/>
                      </a:rPr>
                      <m:t>, </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=3,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=1</m:t>
                    </m:r>
                  </m:oMath>
                </a14:m>
                <a:endParaRPr lang="en-US" altLang="zh-CN" sz="200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000">
                    <a:latin typeface="Times New Roman" panose="02020603050405020304" pitchFamily="18" charset="0"/>
                    <a:cs typeface="Times New Roman" panose="02020603050405020304" pitchFamily="18" charset="0"/>
                  </a:rPr>
                  <a:t>1 output node</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Sigmoid activation function </a:t>
                </a:r>
                <a14:m>
                  <m:oMath xmlns:m="http://schemas.openxmlformats.org/officeDocument/2006/math">
                    <m:sSub>
                      <m:sSubPr>
                        <m:ctrlPr>
                          <a:rPr kumimoji="0" lang="en-US" altLang="zh-CN" sz="2000" b="0" i="1"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ctrlPr>
                      </m:sSubPr>
                      <m:e>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r</m:t>
                        </m:r>
                      </m:e>
                      <m:sub>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o</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𝜎</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𝑜</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𝑟</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𝑜</m:t>
                            </m:r>
                          </m:sub>
                        </m:sSub>
                      </m:e>
                    </m:d>
                    <m:r>
                      <a:rPr lang="en-US" altLang="zh-CN" sz="2000" b="0" i="1" smtClean="0">
                        <a:latin typeface="Cambria Math" panose="02040503050406030204" pitchFamily="18" charset="0"/>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𝑜</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=6.67,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1.035</m:t>
                    </m:r>
                  </m:oMath>
                </a14:m>
                <a:endParaRPr lang="en-US" altLang="zh-CN" sz="2000">
                  <a:latin typeface="Times New Roman" panose="02020603050405020304" pitchFamily="18" charset="0"/>
                  <a:cs typeface="Times New Roman" panose="02020603050405020304" pitchFamily="18" charset="0"/>
                </a:endParaRPr>
              </a:p>
              <a:p>
                <a:pPr>
                  <a:spcAft>
                    <a:spcPts val="1800"/>
                  </a:spcAft>
                </a:pPr>
                <a:r>
                  <a:rPr lang="en-US" altLang="zh-CN" sz="2800">
                    <a:latin typeface="Times New Roman" panose="02020603050405020304" pitchFamily="18" charset="0"/>
                    <a:cs typeface="Times New Roman" panose="02020603050405020304" pitchFamily="18" charset="0"/>
                  </a:rPr>
                  <a:t>Training:</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Approximate cosine function</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Squared error loss, SGD on gains</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Hebbian learning</a:t>
                </a:r>
              </a:p>
              <a:p>
                <a:pPr lvl="2">
                  <a:lnSpc>
                    <a:spcPct val="200000"/>
                  </a:lnSpc>
                  <a:spcBef>
                    <a:spcPts val="0"/>
                  </a:spcBef>
                </a:pPr>
                <a14:m>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𝑤</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 </m:t>
                    </m:r>
                    <m:r>
                      <a:rPr lang="zh-CN" altLang="en-US" sz="2000" b="0" i="1" smtClean="0">
                        <a:latin typeface="Cambria Math" panose="02040503050406030204" pitchFamily="18" charset="0"/>
                      </a:rPr>
                      <m:t>𝜂</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𝑜</m:t>
                        </m:r>
                      </m:sub>
                    </m:sSub>
                  </m:oMath>
                </a14:m>
                <a:endParaRPr lang="en-US" altLang="zh-CN" sz="2000">
                  <a:latin typeface="Times New Roman" panose="02020603050405020304" pitchFamily="18" charset="0"/>
                  <a:cs typeface="Times New Roman" panose="02020603050405020304" pitchFamily="18" charset="0"/>
                </a:endParaRPr>
              </a:p>
              <a:p>
                <a:pPr lvl="2">
                  <a:lnSpc>
                    <a:spcPct val="200000"/>
                  </a:lnSpc>
                  <a:spcBef>
                    <a:spcPts val="0"/>
                  </a:spcBef>
                </a:pPr>
                <a14:m>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𝑤</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𝑎</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=5.5</m:t>
                    </m:r>
                  </m:oMath>
                </a14:m>
                <a:endParaRPr lang="en-US" altLang="zh-CN" sz="2000">
                  <a:latin typeface="Times New Roman" panose="02020603050405020304" pitchFamily="18" charset="0"/>
                  <a:cs typeface="Times New Roman" panose="02020603050405020304" pitchFamily="18" charset="0"/>
                </a:endParaRPr>
              </a:p>
            </p:txBody>
          </p:sp>
        </mc:Choice>
        <mc:Fallback xmlns="">
          <p:sp>
            <p:nvSpPr>
              <p:cNvPr id="4" name="Text Placeholder 2">
                <a:extLst>
                  <a:ext uri="{FF2B5EF4-FFF2-40B4-BE49-F238E27FC236}">
                    <a16:creationId xmlns:a16="http://schemas.microsoft.com/office/drawing/2014/main" id="{39FC8C83-699C-49DB-07D2-DF732834B03B}"/>
                  </a:ext>
                </a:extLst>
              </p:cNvPr>
              <p:cNvSpPr>
                <a:spLocks noGrp="1" noRot="1" noChangeAspect="1" noMove="1" noResize="1" noEditPoints="1" noAdjustHandles="1" noChangeArrowheads="1" noChangeShapeType="1" noTextEdit="1"/>
              </p:cNvSpPr>
              <p:nvPr>
                <p:ph type="body" idx="1"/>
              </p:nvPr>
            </p:nvSpPr>
            <p:spPr>
              <a:xfrm>
                <a:off x="920081" y="1482187"/>
                <a:ext cx="11607800" cy="7845400"/>
              </a:xfrm>
              <a:blipFill>
                <a:blip r:embed="rId4"/>
                <a:stretch>
                  <a:fillRect l="-1639" t="-193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55203E2-0876-37E7-D3B9-BF018B116EDC}"/>
              </a:ext>
            </a:extLst>
          </p:cNvPr>
          <p:cNvSpPr txBox="1"/>
          <p:nvPr/>
        </p:nvSpPr>
        <p:spPr>
          <a:xfrm>
            <a:off x="8283859" y="681771"/>
            <a:ext cx="4898384" cy="233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1733930" rtl="0" fontAlgn="auto" latinLnBrk="0" hangingPunct="0">
              <a:lnSpc>
                <a:spcPct val="90000"/>
              </a:lnSpc>
              <a:spcBef>
                <a:spcPts val="3200"/>
              </a:spcBef>
              <a:spcAft>
                <a:spcPts val="0"/>
              </a:spcAft>
              <a:buClrTx/>
              <a:buSzTx/>
              <a:tabLst/>
            </a:pPr>
            <a:r>
              <a:rPr lang="en-US" sz="2400" dirty="0">
                <a:solidFill>
                  <a:srgbClr val="FF0000"/>
                </a:solidFill>
              </a:rPr>
              <a:t>Replace SGD with control theory?</a:t>
            </a:r>
          </a:p>
          <a:p>
            <a:pPr marR="0" algn="l" defTabSz="1733930" rtl="0" fontAlgn="auto" latinLnBrk="0" hangingPunct="0">
              <a:lnSpc>
                <a:spcPct val="90000"/>
              </a:lnSpc>
              <a:spcBef>
                <a:spcPts val="3200"/>
              </a:spcBef>
              <a:spcAft>
                <a:spcPts val="0"/>
              </a:spcAft>
              <a:buClrTx/>
              <a:buSzTx/>
              <a:tabLst/>
            </a:pPr>
            <a:r>
              <a:rPr lang="en-US" sz="2400" dirty="0">
                <a:solidFill>
                  <a:srgbClr val="FF0000"/>
                </a:solidFill>
              </a:rPr>
              <a:t>Scaling</a:t>
            </a:r>
            <a:r>
              <a:rPr lang="zh-CN" altLang="en-US" sz="2400" dirty="0">
                <a:solidFill>
                  <a:srgbClr val="FF0000"/>
                </a:solidFill>
              </a:rPr>
              <a:t> </a:t>
            </a:r>
            <a:r>
              <a:rPr lang="en-US" altLang="zh-CN" sz="2400" dirty="0">
                <a:solidFill>
                  <a:srgbClr val="FF0000"/>
                </a:solidFill>
              </a:rPr>
              <a:t>problem?</a:t>
            </a:r>
            <a:endParaRPr lang="en-US" sz="2400" dirty="0">
              <a:solidFill>
                <a:srgbClr val="FF0000"/>
              </a:solidFill>
            </a:endParaRPr>
          </a:p>
          <a:p>
            <a:pPr marR="0" algn="l" defTabSz="1733930" rtl="0" fontAlgn="auto" latinLnBrk="0" hangingPunct="0">
              <a:lnSpc>
                <a:spcPct val="90000"/>
              </a:lnSpc>
              <a:spcBef>
                <a:spcPts val="3200"/>
              </a:spcBef>
              <a:spcAft>
                <a:spcPts val="0"/>
              </a:spcAft>
              <a:buClrTx/>
              <a:buSzTx/>
              <a:tabLst/>
            </a:pPr>
            <a:r>
              <a:rPr kumimoji="0" lang="en-US" sz="2400" b="0" i="0" u="none" strike="noStrike" cap="none" spc="0" normalizeH="0" baseline="0" dirty="0">
                <a:ln>
                  <a:noFill/>
                </a:ln>
                <a:solidFill>
                  <a:srgbClr val="FF0000"/>
                </a:solidFill>
                <a:effectLst/>
                <a:uFillTx/>
                <a:latin typeface="+mn-lt"/>
                <a:ea typeface="+mn-ea"/>
                <a:cs typeface="+mn-cs"/>
                <a:sym typeface="Helvetica Neue"/>
              </a:rPr>
              <a:t>Multilayer </a:t>
            </a:r>
            <a:r>
              <a:rPr lang="en-US" sz="2400" dirty="0">
                <a:solidFill>
                  <a:srgbClr val="FF0000"/>
                </a:solidFill>
              </a:rPr>
              <a:t>network? [</a:t>
            </a:r>
            <a:r>
              <a:rPr lang="en-US" sz="2400" dirty="0" err="1">
                <a:solidFill>
                  <a:srgbClr val="FF0000"/>
                </a:solidFill>
              </a:rPr>
              <a:t>Mingoo</a:t>
            </a:r>
            <a:r>
              <a:rPr lang="en-US" sz="2400" dirty="0">
                <a:solidFill>
                  <a:srgbClr val="FF0000"/>
                </a:solidFill>
              </a:rPr>
              <a:t>]</a:t>
            </a:r>
            <a:endParaRPr kumimoji="0" lang="en-US" sz="2400" b="0" i="0" u="none" strike="noStrike" cap="none" spc="0" normalizeH="0" baseline="0" dirty="0">
              <a:ln>
                <a:noFill/>
              </a:ln>
              <a:solidFill>
                <a:srgbClr val="FF0000"/>
              </a:solidFill>
              <a:effectLst/>
              <a:uFillTx/>
              <a:latin typeface="+mn-lt"/>
              <a:ea typeface="+mn-ea"/>
              <a:cs typeface="+mn-cs"/>
              <a:sym typeface="Helvetica Neue"/>
            </a:endParaRPr>
          </a:p>
        </p:txBody>
      </p:sp>
    </p:spTree>
    <p:extLst>
      <p:ext uri="{BB962C8B-B14F-4D97-AF65-F5344CB8AC3E}">
        <p14:creationId xmlns:p14="http://schemas.microsoft.com/office/powerpoint/2010/main" val="20167665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Feedback Control and Gain Modulation in RNN</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070731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9" name="TextBox 8">
            <a:extLst>
              <a:ext uri="{FF2B5EF4-FFF2-40B4-BE49-F238E27FC236}">
                <a16:creationId xmlns:a16="http://schemas.microsoft.com/office/drawing/2014/main" id="{22090025-A305-44DA-9B72-A415A54C7523}"/>
              </a:ext>
            </a:extLst>
          </p:cNvPr>
          <p:cNvSpPr txBox="1"/>
          <p:nvPr/>
        </p:nvSpPr>
        <p:spPr>
          <a:xfrm>
            <a:off x="920080" y="1613381"/>
            <a:ext cx="6276558"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lang="en-US" altLang="zh-CN" sz="2800">
                <a:latin typeface="Times New Roman" panose="02020603050405020304" pitchFamily="18" charset="0"/>
                <a:cs typeface="Times New Roman" panose="02020603050405020304" pitchFamily="18" charset="0"/>
              </a:rPr>
              <a:t>Task 1: </a:t>
            </a: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Sine wave</a:t>
            </a:r>
          </a:p>
        </p:txBody>
      </p:sp>
      <p:pic>
        <p:nvPicPr>
          <p:cNvPr id="7" name="Picture 6">
            <a:extLst>
              <a:ext uri="{FF2B5EF4-FFF2-40B4-BE49-F238E27FC236}">
                <a16:creationId xmlns:a16="http://schemas.microsoft.com/office/drawing/2014/main" id="{5E531BEB-AC61-4691-86AB-6B9CF550B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38" y="1040192"/>
            <a:ext cx="5462856" cy="4097142"/>
          </a:xfrm>
          <a:prstGeom prst="rect">
            <a:avLst/>
          </a:prstGeom>
        </p:spPr>
      </p:pic>
      <p:pic>
        <p:nvPicPr>
          <p:cNvPr id="13" name="Picture 12">
            <a:extLst>
              <a:ext uri="{FF2B5EF4-FFF2-40B4-BE49-F238E27FC236}">
                <a16:creationId xmlns:a16="http://schemas.microsoft.com/office/drawing/2014/main" id="{DFA97A1E-1503-4455-AFB1-C2C0AAA99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638" y="5124787"/>
            <a:ext cx="5462856" cy="4097142"/>
          </a:xfrm>
          <a:prstGeom prst="rect">
            <a:avLst/>
          </a:prstGeom>
        </p:spPr>
      </p:pic>
      <p:sp>
        <p:nvSpPr>
          <p:cNvPr id="32" name="TextBox 31">
            <a:extLst>
              <a:ext uri="{FF2B5EF4-FFF2-40B4-BE49-F238E27FC236}">
                <a16:creationId xmlns:a16="http://schemas.microsoft.com/office/drawing/2014/main" id="{4C3A3EBE-E772-4E63-A1F6-00B6086E6F12}"/>
              </a:ext>
            </a:extLst>
          </p:cNvPr>
          <p:cNvSpPr txBox="1"/>
          <p:nvPr/>
        </p:nvSpPr>
        <p:spPr>
          <a:xfrm>
            <a:off x="920080" y="5548412"/>
            <a:ext cx="6144398"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Task 2: Mackey–Glass equation</a:t>
            </a:r>
          </a:p>
        </p:txBody>
      </p:sp>
      <p:pic>
        <p:nvPicPr>
          <p:cNvPr id="16" name="Picture 15">
            <a:extLst>
              <a:ext uri="{FF2B5EF4-FFF2-40B4-BE49-F238E27FC236}">
                <a16:creationId xmlns:a16="http://schemas.microsoft.com/office/drawing/2014/main" id="{E70E0B11-E309-4013-9460-5F5C98402239}"/>
              </a:ext>
            </a:extLst>
          </p:cNvPr>
          <p:cNvPicPr>
            <a:picLocks noChangeAspect="1"/>
          </p:cNvPicPr>
          <p:nvPr/>
        </p:nvPicPr>
        <p:blipFill>
          <a:blip r:embed="rId5"/>
          <a:stretch>
            <a:fillRect/>
          </a:stretch>
        </p:blipFill>
        <p:spPr>
          <a:xfrm>
            <a:off x="1258325" y="2659577"/>
            <a:ext cx="3726629" cy="628412"/>
          </a:xfrm>
          <a:prstGeom prst="rect">
            <a:avLst/>
          </a:prstGeom>
        </p:spPr>
      </p:pic>
      <p:pic>
        <p:nvPicPr>
          <p:cNvPr id="21" name="Picture 20">
            <a:extLst>
              <a:ext uri="{FF2B5EF4-FFF2-40B4-BE49-F238E27FC236}">
                <a16:creationId xmlns:a16="http://schemas.microsoft.com/office/drawing/2014/main" id="{A32F00CE-BD4D-4DD1-AD0B-EEB6EF28A7BA}"/>
              </a:ext>
            </a:extLst>
          </p:cNvPr>
          <p:cNvPicPr>
            <a:picLocks noChangeAspect="1"/>
          </p:cNvPicPr>
          <p:nvPr/>
        </p:nvPicPr>
        <p:blipFill>
          <a:blip r:embed="rId6"/>
          <a:stretch>
            <a:fillRect/>
          </a:stretch>
        </p:blipFill>
        <p:spPr>
          <a:xfrm>
            <a:off x="1258326" y="6981443"/>
            <a:ext cx="3966093" cy="570466"/>
          </a:xfrm>
          <a:prstGeom prst="rect">
            <a:avLst/>
          </a:prstGeom>
        </p:spPr>
      </p:pic>
      <p:pic>
        <p:nvPicPr>
          <p:cNvPr id="33" name="Picture 32">
            <a:extLst>
              <a:ext uri="{FF2B5EF4-FFF2-40B4-BE49-F238E27FC236}">
                <a16:creationId xmlns:a16="http://schemas.microsoft.com/office/drawing/2014/main" id="{23DDF51F-8E72-488B-9C75-8F56730B352E}"/>
              </a:ext>
            </a:extLst>
          </p:cNvPr>
          <p:cNvPicPr>
            <a:picLocks noChangeAspect="1"/>
          </p:cNvPicPr>
          <p:nvPr/>
        </p:nvPicPr>
        <p:blipFill>
          <a:blip r:embed="rId7"/>
          <a:stretch>
            <a:fillRect/>
          </a:stretch>
        </p:blipFill>
        <p:spPr>
          <a:xfrm>
            <a:off x="1258453" y="7907916"/>
            <a:ext cx="3965966" cy="352530"/>
          </a:xfrm>
          <a:prstGeom prst="rect">
            <a:avLst/>
          </a:prstGeom>
        </p:spPr>
      </p:pic>
      <p:sp>
        <p:nvSpPr>
          <p:cNvPr id="39" name="TextBox 38">
            <a:extLst>
              <a:ext uri="{FF2B5EF4-FFF2-40B4-BE49-F238E27FC236}">
                <a16:creationId xmlns:a16="http://schemas.microsoft.com/office/drawing/2014/main" id="{D67313E8-9A1C-491B-BAF0-8AC4906283AD}"/>
              </a:ext>
            </a:extLst>
          </p:cNvPr>
          <p:cNvSpPr txBox="1"/>
          <p:nvPr/>
        </p:nvSpPr>
        <p:spPr>
          <a:xfrm>
            <a:off x="1258325" y="3515910"/>
            <a:ext cx="412483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00000"/>
              </a:lnSpc>
              <a:spcBef>
                <a:spcPts val="0"/>
              </a:spcBef>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 f(t), predict f(t+1)</a:t>
            </a:r>
            <a:endParaRPr kumimoji="0" lang="en-US" altLang="zh-CN" sz="2800" b="0" i="1"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40" name="TextBox 39">
            <a:extLst>
              <a:ext uri="{FF2B5EF4-FFF2-40B4-BE49-F238E27FC236}">
                <a16:creationId xmlns:a16="http://schemas.microsoft.com/office/drawing/2014/main" id="{6B6CC656-E606-4F40-B849-2EE62BBC6A9F}"/>
              </a:ext>
            </a:extLst>
          </p:cNvPr>
          <p:cNvSpPr txBox="1"/>
          <p:nvPr/>
        </p:nvSpPr>
        <p:spPr>
          <a:xfrm>
            <a:off x="1258325" y="8582331"/>
            <a:ext cx="412483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00000"/>
              </a:lnSpc>
              <a:spcBef>
                <a:spcPts val="0"/>
              </a:spcBef>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 g(t), predict g(t+1)</a:t>
            </a:r>
            <a:endParaRPr kumimoji="0" lang="en-US" altLang="zh-CN" sz="2800" b="0" i="1"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 name="Feedback control is central to intelligent behavior">
            <a:extLst>
              <a:ext uri="{FF2B5EF4-FFF2-40B4-BE49-F238E27FC236}">
                <a16:creationId xmlns:a16="http://schemas.microsoft.com/office/drawing/2014/main" id="{F0A20D95-BA39-200A-27D2-A3B13E8D6FC5}"/>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567200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2" name="Rectangle: Rounded Corners 1">
            <a:extLst>
              <a:ext uri="{FF2B5EF4-FFF2-40B4-BE49-F238E27FC236}">
                <a16:creationId xmlns:a16="http://schemas.microsoft.com/office/drawing/2014/main" id="{457E3A57-1955-4781-882E-EEE1F7711688}"/>
              </a:ext>
            </a:extLst>
          </p:cNvPr>
          <p:cNvSpPr/>
          <p:nvPr/>
        </p:nvSpPr>
        <p:spPr>
          <a:xfrm>
            <a:off x="5687489" y="4488621"/>
            <a:ext cx="781664" cy="2566220"/>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F4ACBA2D-4727-45E4-8A09-1BF9FD99F79F}"/>
              </a:ext>
            </a:extLst>
          </p:cNvPr>
          <p:cNvSpPr/>
          <p:nvPr/>
        </p:nvSpPr>
        <p:spPr>
          <a:xfrm>
            <a:off x="2193965" y="5344028"/>
            <a:ext cx="855406" cy="85540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D119AB4A-5130-46D2-A95E-A7C28C0397F5}"/>
              </a:ext>
            </a:extLst>
          </p:cNvPr>
          <p:cNvSpPr/>
          <p:nvPr/>
        </p:nvSpPr>
        <p:spPr>
          <a:xfrm>
            <a:off x="9448532" y="5344028"/>
            <a:ext cx="855406" cy="85540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462B2483-DC38-4561-9876-A71490B26560}"/>
              </a:ext>
            </a:extLst>
          </p:cNvPr>
          <p:cNvSpPr txBox="1"/>
          <p:nvPr/>
        </p:nvSpPr>
        <p:spPr>
          <a:xfrm>
            <a:off x="2031732" y="6478803"/>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12" name="TextBox 11">
            <a:extLst>
              <a:ext uri="{FF2B5EF4-FFF2-40B4-BE49-F238E27FC236}">
                <a16:creationId xmlns:a16="http://schemas.microsoft.com/office/drawing/2014/main" id="{629BFBA1-DDA5-4DD2-87FB-01663AD20E50}"/>
              </a:ext>
            </a:extLst>
          </p:cNvPr>
          <p:cNvSpPr txBox="1"/>
          <p:nvPr/>
        </p:nvSpPr>
        <p:spPr>
          <a:xfrm>
            <a:off x="9340096" y="6478803"/>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Out</a:t>
            </a: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put</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6" name="Straight Arrow Connector 5">
            <a:extLst>
              <a:ext uri="{FF2B5EF4-FFF2-40B4-BE49-F238E27FC236}">
                <a16:creationId xmlns:a16="http://schemas.microsoft.com/office/drawing/2014/main" id="{69C055AC-83F0-465B-A38C-E19B1AD92D1F}"/>
              </a:ext>
            </a:extLst>
          </p:cNvPr>
          <p:cNvCxnSpPr>
            <a:cxnSpLocks/>
            <a:stCxn id="3" idx="6"/>
            <a:endCxn id="2" idx="1"/>
          </p:cNvCxnSpPr>
          <p:nvPr/>
        </p:nvCxnSpPr>
        <p:spPr>
          <a:xfrm>
            <a:off x="3049371" y="5771731"/>
            <a:ext cx="263811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E34EBC1E-5213-4952-BAB7-69A5BAA539DC}"/>
              </a:ext>
            </a:extLst>
          </p:cNvPr>
          <p:cNvCxnSpPr>
            <a:cxnSpLocks/>
            <a:stCxn id="2" idx="3"/>
            <a:endCxn id="11" idx="2"/>
          </p:cNvCxnSpPr>
          <p:nvPr/>
        </p:nvCxnSpPr>
        <p:spPr>
          <a:xfrm>
            <a:off x="6469153" y="5771731"/>
            <a:ext cx="2979379"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7012E376-F33A-48E1-AF21-6ECC6500F4F4}"/>
              </a:ext>
            </a:extLst>
          </p:cNvPr>
          <p:cNvSpPr txBox="1"/>
          <p:nvPr/>
        </p:nvSpPr>
        <p:spPr>
          <a:xfrm>
            <a:off x="2971943" y="4871077"/>
            <a:ext cx="141861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 weights</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18" name="TextBox 17">
            <a:extLst>
              <a:ext uri="{FF2B5EF4-FFF2-40B4-BE49-F238E27FC236}">
                <a16:creationId xmlns:a16="http://schemas.microsoft.com/office/drawing/2014/main" id="{18EF0097-75A8-42DE-B68E-A0B4430B545A}"/>
              </a:ext>
            </a:extLst>
          </p:cNvPr>
          <p:cNvSpPr txBox="1"/>
          <p:nvPr/>
        </p:nvSpPr>
        <p:spPr>
          <a:xfrm>
            <a:off x="7991207" y="4800854"/>
            <a:ext cx="141861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Readout weights</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19" name="Connector: Curved 18">
            <a:extLst>
              <a:ext uri="{FF2B5EF4-FFF2-40B4-BE49-F238E27FC236}">
                <a16:creationId xmlns:a16="http://schemas.microsoft.com/office/drawing/2014/main" id="{7C0F19B4-23A8-407C-97CD-EFA7B1F05892}"/>
              </a:ext>
            </a:extLst>
          </p:cNvPr>
          <p:cNvCxnSpPr>
            <a:stCxn id="2" idx="3"/>
            <a:endCxn id="2" idx="1"/>
          </p:cNvCxnSpPr>
          <p:nvPr/>
        </p:nvCxnSpPr>
        <p:spPr>
          <a:xfrm flipH="1">
            <a:off x="5687489" y="5771731"/>
            <a:ext cx="781664" cy="12700"/>
          </a:xfrm>
          <a:prstGeom prst="curvedConnector5">
            <a:avLst>
              <a:gd name="adj1" fmla="val -61321"/>
              <a:gd name="adj2" fmla="val -17941937"/>
              <a:gd name="adj3" fmla="val 16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7039038-04DC-456B-A65B-D8117AC61A6A}"/>
              </a:ext>
            </a:extLst>
          </p:cNvPr>
          <p:cNvSpPr txBox="1"/>
          <p:nvPr/>
        </p:nvSpPr>
        <p:spPr>
          <a:xfrm>
            <a:off x="6838987" y="3822519"/>
            <a:ext cx="7308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W</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7" name="TextBox 26">
            <a:extLst>
              <a:ext uri="{FF2B5EF4-FFF2-40B4-BE49-F238E27FC236}">
                <a16:creationId xmlns:a16="http://schemas.microsoft.com/office/drawing/2014/main" id="{B835E0E6-10C9-46A5-8800-A16E6422FFD5}"/>
              </a:ext>
            </a:extLst>
          </p:cNvPr>
          <p:cNvSpPr txBox="1"/>
          <p:nvPr/>
        </p:nvSpPr>
        <p:spPr>
          <a:xfrm>
            <a:off x="5821785" y="5532603"/>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x</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8" name="TextBox 27">
            <a:extLst>
              <a:ext uri="{FF2B5EF4-FFF2-40B4-BE49-F238E27FC236}">
                <a16:creationId xmlns:a16="http://schemas.microsoft.com/office/drawing/2014/main" id="{C1ADE580-A47A-47C8-8245-5F853302AE71}"/>
              </a:ext>
            </a:extLst>
          </p:cNvPr>
          <p:cNvSpPr txBox="1"/>
          <p:nvPr/>
        </p:nvSpPr>
        <p:spPr>
          <a:xfrm>
            <a:off x="4477478" y="5296641"/>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I</a:t>
            </a:r>
            <a:r>
              <a:rPr lang="en-US" altLang="zh-CN" sz="2400" baseline="-25000">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25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AB92742-2908-4BDA-B41F-38F6D5243715}"/>
                  </a:ext>
                </a:extLst>
              </p:cNvPr>
              <p:cNvSpPr txBox="1"/>
              <p:nvPr/>
            </p:nvSpPr>
            <p:spPr>
              <a:xfrm>
                <a:off x="7569880" y="3211342"/>
                <a:ext cx="5609997" cy="312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𝑡</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b="0" i="1" smtClean="0">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𝑠</m:t>
                              </m:r>
                            </m:e>
                          </m:d>
                        </m:e>
                      </m:d>
                    </m:oMath>
                  </m:oMathPara>
                </a14:m>
                <a:endParaRPr lang="zh-CN" altLang="en-US" sz="2000"/>
              </a:p>
            </p:txBody>
          </p:sp>
        </mc:Choice>
        <mc:Fallback xmlns="">
          <p:sp>
            <p:nvSpPr>
              <p:cNvPr id="23" name="TextBox 22">
                <a:extLst>
                  <a:ext uri="{FF2B5EF4-FFF2-40B4-BE49-F238E27FC236}">
                    <a16:creationId xmlns:a16="http://schemas.microsoft.com/office/drawing/2014/main" id="{CAB92742-2908-4BDA-B41F-38F6D5243715}"/>
                  </a:ext>
                </a:extLst>
              </p:cNvPr>
              <p:cNvSpPr txBox="1">
                <a:spLocks noRot="1" noChangeAspect="1" noMove="1" noResize="1" noEditPoints="1" noAdjustHandles="1" noChangeArrowheads="1" noChangeShapeType="1" noTextEdit="1"/>
              </p:cNvSpPr>
              <p:nvPr/>
            </p:nvSpPr>
            <p:spPr>
              <a:xfrm>
                <a:off x="7569880" y="3211342"/>
                <a:ext cx="5609997" cy="312650"/>
              </a:xfrm>
              <a:prstGeom prst="rect">
                <a:avLst/>
              </a:prstGeom>
              <a:blipFill>
                <a:blip r:embed="rId3"/>
                <a:stretch>
                  <a:fillRect b="-2692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1B65DF4-D527-45D2-8995-ACA86F85C112}"/>
                  </a:ext>
                </a:extLst>
              </p:cNvPr>
              <p:cNvSpPr txBox="1"/>
              <p:nvPr/>
            </p:nvSpPr>
            <p:spPr>
              <a:xfrm>
                <a:off x="7280499" y="3771961"/>
                <a:ext cx="560999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𝑧</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𝑡</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𝑊</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𝑥</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𝑡</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𝐼</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𝑡</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𝑑</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𝑡</m:t>
                          </m:r>
                        </m:sub>
                      </m:sSub>
                    </m:oMath>
                  </m:oMathPara>
                </a14:m>
                <a:endParaRPr kumimoji="0" lang="zh-CN" altLang="en-US" sz="2000" b="0" i="0" u="none" strike="noStrike" cap="none" spc="0" normalizeH="0" baseline="0">
                  <a:ln>
                    <a:noFill/>
                  </a:ln>
                  <a:solidFill>
                    <a:srgbClr val="000000"/>
                  </a:solidFill>
                  <a:effectLst/>
                  <a:uFillTx/>
                  <a:ea typeface="+mn-ea"/>
                  <a:cs typeface="+mn-cs"/>
                  <a:sym typeface="Helvetica Neue"/>
                </a:endParaRPr>
              </a:p>
            </p:txBody>
          </p:sp>
        </mc:Choice>
        <mc:Fallback xmlns="">
          <p:sp>
            <p:nvSpPr>
              <p:cNvPr id="30" name="TextBox 29">
                <a:extLst>
                  <a:ext uri="{FF2B5EF4-FFF2-40B4-BE49-F238E27FC236}">
                    <a16:creationId xmlns:a16="http://schemas.microsoft.com/office/drawing/2014/main" id="{A1B65DF4-D527-45D2-8995-ACA86F85C112}"/>
                  </a:ext>
                </a:extLst>
              </p:cNvPr>
              <p:cNvSpPr txBox="1">
                <a:spLocks noRot="1" noChangeAspect="1" noMove="1" noResize="1" noEditPoints="1" noAdjustHandles="1" noChangeArrowheads="1" noChangeShapeType="1" noTextEdit="1"/>
              </p:cNvSpPr>
              <p:nvPr/>
            </p:nvSpPr>
            <p:spPr>
              <a:xfrm>
                <a:off x="7280499" y="3771961"/>
                <a:ext cx="5609997" cy="276999"/>
              </a:xfrm>
              <a:prstGeom prst="rect">
                <a:avLst/>
              </a:prstGeom>
              <a:blipFill>
                <a:blip r:embed="rId4"/>
                <a:stretch>
                  <a:fillRect t="-4545" b="-22727"/>
                </a:stretch>
              </a:blipFill>
              <a:ln w="12700" cap="flat">
                <a:noFill/>
                <a:miter lim="400000"/>
              </a:ln>
              <a:effectLst/>
            </p:spPr>
            <p:txBody>
              <a:bodyPr/>
              <a:lstStyle/>
              <a:p>
                <a:r>
                  <a:rPr lang="en-US">
                    <a:noFill/>
                  </a:rPr>
                  <a:t> </a:t>
                </a:r>
              </a:p>
            </p:txBody>
          </p:sp>
        </mc:Fallback>
      </mc:AlternateContent>
      <p:sp>
        <p:nvSpPr>
          <p:cNvPr id="43" name="Rectangle 42">
            <a:extLst>
              <a:ext uri="{FF2B5EF4-FFF2-40B4-BE49-F238E27FC236}">
                <a16:creationId xmlns:a16="http://schemas.microsoft.com/office/drawing/2014/main" id="{765CCD04-2185-486C-995F-FBB9193D8F68}"/>
              </a:ext>
            </a:extLst>
          </p:cNvPr>
          <p:cNvSpPr/>
          <p:nvPr/>
        </p:nvSpPr>
        <p:spPr>
          <a:xfrm>
            <a:off x="6759880" y="7379618"/>
            <a:ext cx="1620000" cy="10800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a:solidFill>
                  <a:schemeClr val="tx1"/>
                </a:solidFill>
                <a:latin typeface="Times New Roman" panose="02020603050405020304" pitchFamily="18" charset="0"/>
                <a:ea typeface="Helvetica Neue Medium"/>
                <a:cs typeface="Times New Roman" panose="02020603050405020304" pitchFamily="18" charset="0"/>
                <a:sym typeface="Helvetica Neue Medium"/>
              </a:rPr>
              <a:t>Extended Kalman Filter</a:t>
            </a:r>
            <a:endParaRPr kumimoji="0" lang="zh-CN" altLang="en-US" sz="2400" b="0" i="0" u="none" strike="noStrike" cap="none" spc="0" normalizeH="0" baseline="0">
              <a:ln>
                <a:noFill/>
              </a:ln>
              <a:solidFill>
                <a:schemeClr val="tx1"/>
              </a:solidFill>
              <a:effectLst/>
              <a:uFillTx/>
              <a:latin typeface="Times New Roman" panose="02020603050405020304" pitchFamily="18" charset="0"/>
              <a:ea typeface="Helvetica Neue Medium"/>
              <a:cs typeface="Times New Roman" panose="02020603050405020304" pitchFamily="18" charset="0"/>
              <a:sym typeface="Helvetica Neue Medium"/>
            </a:endParaRPr>
          </a:p>
        </p:txBody>
      </p:sp>
      <p:sp>
        <p:nvSpPr>
          <p:cNvPr id="47" name="Rectangle 46">
            <a:extLst>
              <a:ext uri="{FF2B5EF4-FFF2-40B4-BE49-F238E27FC236}">
                <a16:creationId xmlns:a16="http://schemas.microsoft.com/office/drawing/2014/main" id="{31994F72-F201-4045-BC9D-323E4675570F}"/>
              </a:ext>
            </a:extLst>
          </p:cNvPr>
          <p:cNvSpPr>
            <a:spLocks noChangeAspect="1"/>
          </p:cNvSpPr>
          <p:nvPr/>
        </p:nvSpPr>
        <p:spPr>
          <a:xfrm>
            <a:off x="3519954" y="7379618"/>
            <a:ext cx="1620000" cy="10800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a:solidFill>
                  <a:schemeClr val="tx1"/>
                </a:solidFill>
                <a:latin typeface="Times New Roman" panose="02020603050405020304" pitchFamily="18" charset="0"/>
                <a:ea typeface="Helvetica Neue Medium"/>
                <a:cs typeface="Times New Roman" panose="02020603050405020304" pitchFamily="18" charset="0"/>
                <a:sym typeface="Helvetica Neue Medium"/>
              </a:rPr>
              <a:t>Nonlinear LQR</a:t>
            </a:r>
            <a:endParaRPr kumimoji="0" lang="zh-CN" altLang="en-US" sz="2400" b="0" i="0" u="none" strike="noStrike" cap="none" spc="0" normalizeH="0" baseline="0">
              <a:ln>
                <a:noFill/>
              </a:ln>
              <a:solidFill>
                <a:schemeClr val="tx1"/>
              </a:solidFill>
              <a:effectLst/>
              <a:uFillTx/>
              <a:latin typeface="Times New Roman" panose="02020603050405020304" pitchFamily="18" charset="0"/>
              <a:ea typeface="Helvetica Neue Medium"/>
              <a:cs typeface="Times New Roman" panose="02020603050405020304" pitchFamily="18" charset="0"/>
              <a:sym typeface="Helvetica Neue Medium"/>
            </a:endParaRPr>
          </a:p>
        </p:txBody>
      </p:sp>
      <p:cxnSp>
        <p:nvCxnSpPr>
          <p:cNvPr id="45" name="Straight Arrow Connector 44">
            <a:extLst>
              <a:ext uri="{FF2B5EF4-FFF2-40B4-BE49-F238E27FC236}">
                <a16:creationId xmlns:a16="http://schemas.microsoft.com/office/drawing/2014/main" id="{F2DA36B4-0300-4A19-925D-4EC22C00DCE7}"/>
              </a:ext>
            </a:extLst>
          </p:cNvPr>
          <p:cNvCxnSpPr>
            <a:cxnSpLocks/>
            <a:endCxn id="43" idx="0"/>
          </p:cNvCxnSpPr>
          <p:nvPr/>
        </p:nvCxnSpPr>
        <p:spPr>
          <a:xfrm>
            <a:off x="7569880" y="5784431"/>
            <a:ext cx="0" cy="159518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1022AA4F-8A78-43A5-85F7-DDAC5E0F6D8B}"/>
              </a:ext>
            </a:extLst>
          </p:cNvPr>
          <p:cNvCxnSpPr>
            <a:stCxn id="43" idx="1"/>
            <a:endCxn id="47" idx="3"/>
          </p:cNvCxnSpPr>
          <p:nvPr/>
        </p:nvCxnSpPr>
        <p:spPr>
          <a:xfrm flipH="1">
            <a:off x="5139954" y="7919618"/>
            <a:ext cx="161992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357525D1-7E7F-4D2D-AE0F-794911BD4847}"/>
              </a:ext>
            </a:extLst>
          </p:cNvPr>
          <p:cNvCxnSpPr>
            <a:cxnSpLocks/>
          </p:cNvCxnSpPr>
          <p:nvPr/>
        </p:nvCxnSpPr>
        <p:spPr>
          <a:xfrm>
            <a:off x="4329954" y="6214182"/>
            <a:ext cx="135753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6" name="Straight Connector 255">
            <a:extLst>
              <a:ext uri="{FF2B5EF4-FFF2-40B4-BE49-F238E27FC236}">
                <a16:creationId xmlns:a16="http://schemas.microsoft.com/office/drawing/2014/main" id="{DFE8150B-AA97-4CDD-81F3-C54603283CF9}"/>
              </a:ext>
            </a:extLst>
          </p:cNvPr>
          <p:cNvCxnSpPr>
            <a:cxnSpLocks/>
            <a:endCxn id="47" idx="0"/>
          </p:cNvCxnSpPr>
          <p:nvPr/>
        </p:nvCxnSpPr>
        <p:spPr>
          <a:xfrm>
            <a:off x="4329954" y="6199434"/>
            <a:ext cx="0" cy="118018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7" name="TextBox 76">
            <a:extLst>
              <a:ext uri="{FF2B5EF4-FFF2-40B4-BE49-F238E27FC236}">
                <a16:creationId xmlns:a16="http://schemas.microsoft.com/office/drawing/2014/main" id="{936B18F0-5CF3-408D-9647-9D7AD25F0A8A}"/>
              </a:ext>
            </a:extLst>
          </p:cNvPr>
          <p:cNvSpPr txBox="1"/>
          <p:nvPr/>
        </p:nvSpPr>
        <p:spPr>
          <a:xfrm>
            <a:off x="4477478" y="6273668"/>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u</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79" name="Oval 78">
            <a:extLst>
              <a:ext uri="{FF2B5EF4-FFF2-40B4-BE49-F238E27FC236}">
                <a16:creationId xmlns:a16="http://schemas.microsoft.com/office/drawing/2014/main" id="{622B15AE-36E3-44E5-AE31-27D4CCE69EBF}"/>
              </a:ext>
            </a:extLst>
          </p:cNvPr>
          <p:cNvSpPr/>
          <p:nvPr/>
        </p:nvSpPr>
        <p:spPr>
          <a:xfrm>
            <a:off x="3310029" y="3744388"/>
            <a:ext cx="855406" cy="855406"/>
          </a:xfrm>
          <a:prstGeom prst="ellipse">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TextBox 79">
            <a:extLst>
              <a:ext uri="{FF2B5EF4-FFF2-40B4-BE49-F238E27FC236}">
                <a16:creationId xmlns:a16="http://schemas.microsoft.com/office/drawing/2014/main" id="{707A2B1F-D4D9-45D3-8DDC-A384AFEDD9E3}"/>
              </a:ext>
            </a:extLst>
          </p:cNvPr>
          <p:cNvSpPr txBox="1"/>
          <p:nvPr/>
        </p:nvSpPr>
        <p:spPr>
          <a:xfrm>
            <a:off x="2833818" y="3150804"/>
            <a:ext cx="16948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Perturbation</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81" name="Straight Arrow Connector 80">
            <a:extLst>
              <a:ext uri="{FF2B5EF4-FFF2-40B4-BE49-F238E27FC236}">
                <a16:creationId xmlns:a16="http://schemas.microsoft.com/office/drawing/2014/main" id="{3476F657-F0E8-4634-91AF-9F01B949904C}"/>
              </a:ext>
            </a:extLst>
          </p:cNvPr>
          <p:cNvCxnSpPr>
            <a:cxnSpLocks/>
            <a:stCxn id="79" idx="5"/>
            <a:endCxn id="2" idx="1"/>
          </p:cNvCxnSpPr>
          <p:nvPr/>
        </p:nvCxnSpPr>
        <p:spPr>
          <a:xfrm>
            <a:off x="4040164" y="4474523"/>
            <a:ext cx="1647325" cy="129720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8" name="TextBox 87">
            <a:extLst>
              <a:ext uri="{FF2B5EF4-FFF2-40B4-BE49-F238E27FC236}">
                <a16:creationId xmlns:a16="http://schemas.microsoft.com/office/drawing/2014/main" id="{2AE84599-FA2D-4AE5-9614-BC779B3863BB}"/>
              </a:ext>
            </a:extLst>
          </p:cNvPr>
          <p:cNvSpPr txBox="1"/>
          <p:nvPr/>
        </p:nvSpPr>
        <p:spPr>
          <a:xfrm>
            <a:off x="4384241" y="4496250"/>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d</a:t>
            </a:r>
            <a:r>
              <a:rPr lang="en-US" altLang="zh-CN" sz="2400" baseline="-25000">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5" name="TextBox 4">
            <a:extLst>
              <a:ext uri="{FF2B5EF4-FFF2-40B4-BE49-F238E27FC236}">
                <a16:creationId xmlns:a16="http://schemas.microsoft.com/office/drawing/2014/main" id="{3AABF110-1D38-34D0-655F-1F6AA43C633A}"/>
              </a:ext>
            </a:extLst>
          </p:cNvPr>
          <p:cNvSpPr txBox="1"/>
          <p:nvPr/>
        </p:nvSpPr>
        <p:spPr>
          <a:xfrm>
            <a:off x="920081" y="853701"/>
            <a:ext cx="11652919" cy="1805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15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Train with SGD </a:t>
            </a:r>
            <a:r>
              <a:rPr lang="en-US" altLang="zh-CN" sz="2800">
                <a:latin typeface="Times New Roman" panose="02020603050405020304" pitchFamily="18" charset="0"/>
                <a:cs typeface="Times New Roman" panose="02020603050405020304" pitchFamily="18" charset="0"/>
              </a:rPr>
              <a:t>first (on gains and shifts), and then simulate under perturbation and </a:t>
            </a: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feedback control on gains</a:t>
            </a:r>
          </a:p>
        </p:txBody>
      </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39BCEF6E-FE81-4BFD-B34A-B28EE2070FA4}"/>
              </a:ext>
            </a:extLst>
          </p:cNvPr>
          <p:cNvSpPr txBox="1"/>
          <p:nvPr/>
        </p:nvSpPr>
        <p:spPr>
          <a:xfrm>
            <a:off x="1840826" y="8842687"/>
            <a:ext cx="84749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100000"/>
              </a:lnSpc>
              <a:spcBef>
                <a:spcPts val="0"/>
              </a:spcBef>
            </a:pPr>
            <a:r>
              <a:rPr lang="en-US" altLang="zh-CN" sz="2000" dirty="0">
                <a:latin typeface="Times New Roman" panose="02020603050405020304" pitchFamily="18" charset="0"/>
                <a:cs typeface="Times New Roman" panose="02020603050405020304" pitchFamily="18" charset="0"/>
              </a:rPr>
              <a:t>128 nodes, 50</a:t>
            </a:r>
            <a:r>
              <a:rPr kumimoji="0" lang="en-US" altLang="zh-CN"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excitatory neurons, 50% inhibitory neurons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1A527A-1F92-A9FD-5E15-1F3C510840B7}"/>
                  </a:ext>
                </a:extLst>
              </p:cNvPr>
              <p:cNvSpPr txBox="1"/>
              <p:nvPr/>
            </p:nvSpPr>
            <p:spPr>
              <a:xfrm>
                <a:off x="815391" y="8114058"/>
                <a:ext cx="25518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a:p>
            </p:txBody>
          </p:sp>
        </mc:Choice>
        <mc:Fallback xmlns="">
          <p:sp>
            <p:nvSpPr>
              <p:cNvPr id="20" name="TextBox 19">
                <a:extLst>
                  <a:ext uri="{FF2B5EF4-FFF2-40B4-BE49-F238E27FC236}">
                    <a16:creationId xmlns:a16="http://schemas.microsoft.com/office/drawing/2014/main" id="{B71A527A-1F92-A9FD-5E15-1F3C510840B7}"/>
                  </a:ext>
                </a:extLst>
              </p:cNvPr>
              <p:cNvSpPr txBox="1">
                <a:spLocks noRot="1" noChangeAspect="1" noMove="1" noResize="1" noEditPoints="1" noAdjustHandles="1" noChangeArrowheads="1" noChangeShapeType="1" noTextEdit="1"/>
              </p:cNvSpPr>
              <p:nvPr/>
            </p:nvSpPr>
            <p:spPr>
              <a:xfrm>
                <a:off x="815391" y="8114058"/>
                <a:ext cx="2551803" cy="276999"/>
              </a:xfrm>
              <a:prstGeom prst="rect">
                <a:avLst/>
              </a:prstGeom>
              <a:blipFill>
                <a:blip r:embed="rId5"/>
                <a:stretch>
                  <a:fillRect t="-4348" b="-39130"/>
                </a:stretch>
              </a:blipFill>
              <a:ln w="12700" cap="flat">
                <a:noFill/>
                <a:miter lim="400000"/>
              </a:ln>
              <a:effectLst/>
            </p:spPr>
            <p:txBody>
              <a:bodyPr/>
              <a:lstStyle/>
              <a:p>
                <a:r>
                  <a:rPr lang="en-US">
                    <a:noFill/>
                  </a:rPr>
                  <a:t> </a:t>
                </a:r>
              </a:p>
            </p:txBody>
          </p:sp>
        </mc:Fallback>
      </mc:AlternateContent>
      <p:sp>
        <p:nvSpPr>
          <p:cNvPr id="21" name="Oval 20">
            <a:extLst>
              <a:ext uri="{FF2B5EF4-FFF2-40B4-BE49-F238E27FC236}">
                <a16:creationId xmlns:a16="http://schemas.microsoft.com/office/drawing/2014/main" id="{408F0314-F8F2-498A-E774-B514DC3B6BE0}"/>
              </a:ext>
            </a:extLst>
          </p:cNvPr>
          <p:cNvSpPr/>
          <p:nvPr/>
        </p:nvSpPr>
        <p:spPr>
          <a:xfrm>
            <a:off x="2661660" y="7959670"/>
            <a:ext cx="387711" cy="58577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898857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9" name="TextBox 8">
            <a:extLst>
              <a:ext uri="{FF2B5EF4-FFF2-40B4-BE49-F238E27FC236}">
                <a16:creationId xmlns:a16="http://schemas.microsoft.com/office/drawing/2014/main" id="{22090025-A305-44DA-9B72-A415A54C7523}"/>
              </a:ext>
            </a:extLst>
          </p:cNvPr>
          <p:cNvSpPr txBox="1"/>
          <p:nvPr/>
        </p:nvSpPr>
        <p:spPr>
          <a:xfrm>
            <a:off x="920080" y="1361908"/>
            <a:ext cx="11652919"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Sine wave, simulating under periodic perturbation:</a:t>
            </a:r>
          </a:p>
        </p:txBody>
      </p:sp>
      <p:pic>
        <p:nvPicPr>
          <p:cNvPr id="3" name="Picture 2" descr="A graph of a graph&#10;&#10;Description automatically generated with medium confidence">
            <a:extLst>
              <a:ext uri="{FF2B5EF4-FFF2-40B4-BE49-F238E27FC236}">
                <a16:creationId xmlns:a16="http://schemas.microsoft.com/office/drawing/2014/main" id="{2326ADB5-FCBB-05F0-988C-1FECEF239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 y="2389665"/>
            <a:ext cx="13008867" cy="5420361"/>
          </a:xfrm>
          <a:prstGeom prst="rect">
            <a:avLst/>
          </a:prstGeom>
        </p:spPr>
      </p:pic>
      <p:sp>
        <p:nvSpPr>
          <p:cNvPr id="4" name="Feedback control is central to intelligent behavior">
            <a:extLst>
              <a:ext uri="{FF2B5EF4-FFF2-40B4-BE49-F238E27FC236}">
                <a16:creationId xmlns:a16="http://schemas.microsoft.com/office/drawing/2014/main" id="{195B4A34-50DB-5E33-9E03-1B98EC8012AA}"/>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Feedback Control and Gain Modulation in RNN</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69015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p:cNvGrpSpPr/>
          <p:nvPr/>
        </p:nvGrpSpPr>
        <p:grpSpPr>
          <a:xfrm>
            <a:off x="-4067" y="-3501"/>
            <a:ext cx="13019284" cy="9760602"/>
            <a:chOff x="0" y="0"/>
            <a:chExt cx="13019283" cy="9760600"/>
          </a:xfrm>
        </p:grpSpPr>
        <p:sp>
          <p:nvSpPr>
            <p:cNvPr id="180"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181"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183" name="Feedback control is central to intelligent behavior"/>
          <p:cNvSpPr txBox="1"/>
          <p:nvPr/>
        </p:nvSpPr>
        <p:spPr>
          <a:xfrm>
            <a:off x="920081" y="236217"/>
            <a:ext cx="1017725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1. Introduction</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39320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11" name="TextBox 10">
            <a:extLst>
              <a:ext uri="{FF2B5EF4-FFF2-40B4-BE49-F238E27FC236}">
                <a16:creationId xmlns:a16="http://schemas.microsoft.com/office/drawing/2014/main" id="{6F00F127-AB3F-460F-ACC8-10CBB97531F2}"/>
              </a:ext>
            </a:extLst>
          </p:cNvPr>
          <p:cNvSpPr txBox="1"/>
          <p:nvPr/>
        </p:nvSpPr>
        <p:spPr>
          <a:xfrm>
            <a:off x="920080" y="1361908"/>
            <a:ext cx="11652919"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Mackey–Glass equation, simulating under periodic perturbation:</a:t>
            </a:r>
          </a:p>
        </p:txBody>
      </p:sp>
      <p:pic>
        <p:nvPicPr>
          <p:cNvPr id="3" name="Picture 2" descr="A graph of a graph&#10;&#10;Description automatically generated with medium confidence">
            <a:extLst>
              <a:ext uri="{FF2B5EF4-FFF2-40B4-BE49-F238E27FC236}">
                <a16:creationId xmlns:a16="http://schemas.microsoft.com/office/drawing/2014/main" id="{5963D654-1B9C-44BA-31EB-DB26E79E8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6" y="2521147"/>
            <a:ext cx="13008867" cy="5420361"/>
          </a:xfrm>
          <a:prstGeom prst="rect">
            <a:avLst/>
          </a:prstGeom>
        </p:spPr>
      </p:pic>
      <p:sp>
        <p:nvSpPr>
          <p:cNvPr id="4" name="Feedback control is central to intelligent behavior">
            <a:extLst>
              <a:ext uri="{FF2B5EF4-FFF2-40B4-BE49-F238E27FC236}">
                <a16:creationId xmlns:a16="http://schemas.microsoft.com/office/drawing/2014/main" id="{35E508AA-0E79-4C21-8A0A-6ACC6AD6197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Feedback Control and Gain Modulation in RNN</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70846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E1CB9268-7EE1-4CDA-9E54-7C81959BF393}"/>
              </a:ext>
            </a:extLst>
          </p:cNvPr>
          <p:cNvPicPr>
            <a:picLocks noChangeAspect="1"/>
          </p:cNvPicPr>
          <p:nvPr/>
        </p:nvPicPr>
        <p:blipFill>
          <a:blip r:embed="rId3"/>
          <a:stretch>
            <a:fillRect/>
          </a:stretch>
        </p:blipFill>
        <p:spPr>
          <a:xfrm>
            <a:off x="920081" y="1477128"/>
            <a:ext cx="9596135" cy="2463008"/>
          </a:xfrm>
          <a:prstGeom prst="rect">
            <a:avLst/>
          </a:prstGeom>
        </p:spPr>
      </p:pic>
      <p:pic>
        <p:nvPicPr>
          <p:cNvPr id="3" name="Picture 2">
            <a:extLst>
              <a:ext uri="{FF2B5EF4-FFF2-40B4-BE49-F238E27FC236}">
                <a16:creationId xmlns:a16="http://schemas.microsoft.com/office/drawing/2014/main" id="{B82CEB6F-193B-4D62-3E07-EA4990537AFC}"/>
              </a:ext>
            </a:extLst>
          </p:cNvPr>
          <p:cNvPicPr>
            <a:picLocks noChangeAspect="1"/>
          </p:cNvPicPr>
          <p:nvPr/>
        </p:nvPicPr>
        <p:blipFill>
          <a:blip r:embed="rId4"/>
          <a:stretch>
            <a:fillRect/>
          </a:stretch>
        </p:blipFill>
        <p:spPr>
          <a:xfrm>
            <a:off x="1048669" y="4442685"/>
            <a:ext cx="6154737" cy="4608321"/>
          </a:xfrm>
          <a:prstGeom prst="rect">
            <a:avLst/>
          </a:prstGeom>
        </p:spPr>
      </p:pic>
    </p:spTree>
    <p:extLst>
      <p:ext uri="{BB962C8B-B14F-4D97-AF65-F5344CB8AC3E}">
        <p14:creationId xmlns:p14="http://schemas.microsoft.com/office/powerpoint/2010/main" val="23409879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DA200D57-6466-7A61-95FF-BD3662A2C385}"/>
              </a:ext>
            </a:extLst>
          </p:cNvPr>
          <p:cNvGrpSpPr/>
          <p:nvPr/>
        </p:nvGrpSpPr>
        <p:grpSpPr>
          <a:xfrm>
            <a:off x="1738312" y="1916262"/>
            <a:ext cx="9528175" cy="6367168"/>
            <a:chOff x="1601787" y="1908386"/>
            <a:chExt cx="9528175" cy="6367168"/>
          </a:xfrm>
        </p:grpSpPr>
        <p:pic>
          <p:nvPicPr>
            <p:cNvPr id="2" name="Picture 1">
              <a:extLst>
                <a:ext uri="{FF2B5EF4-FFF2-40B4-BE49-F238E27FC236}">
                  <a16:creationId xmlns:a16="http://schemas.microsoft.com/office/drawing/2014/main" id="{4B5F967E-D9A5-6306-5A77-E9EBC0E638DD}"/>
                </a:ext>
              </a:extLst>
            </p:cNvPr>
            <p:cNvPicPr>
              <a:picLocks noChangeAspect="1"/>
            </p:cNvPicPr>
            <p:nvPr/>
          </p:nvPicPr>
          <p:blipFill>
            <a:blip r:embed="rId3"/>
            <a:stretch>
              <a:fillRect/>
            </a:stretch>
          </p:blipFill>
          <p:spPr>
            <a:xfrm>
              <a:off x="1601787" y="1908386"/>
              <a:ext cx="9528175" cy="6367168"/>
            </a:xfrm>
            <a:prstGeom prst="rect">
              <a:avLst/>
            </a:prstGeom>
          </p:spPr>
        </p:pic>
        <p:sp>
          <p:nvSpPr>
            <p:cNvPr id="3" name="Rectangle 2">
              <a:extLst>
                <a:ext uri="{FF2B5EF4-FFF2-40B4-BE49-F238E27FC236}">
                  <a16:creationId xmlns:a16="http://schemas.microsoft.com/office/drawing/2014/main" id="{86C1E7CB-E057-C7D5-ED2F-83ED0017BB5E}"/>
                </a:ext>
              </a:extLst>
            </p:cNvPr>
            <p:cNvSpPr/>
            <p:nvPr/>
          </p:nvSpPr>
          <p:spPr>
            <a:xfrm>
              <a:off x="8886825" y="6115050"/>
              <a:ext cx="1457325" cy="685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27760515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625061"/>
            <a:ext cx="11607800" cy="7231507"/>
          </a:xfrm>
        </p:spPr>
        <p:txBody>
          <a:bodyPr numCol="1">
            <a:norm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SGD + Hebbian learning on recurrent weights: diverge… can’t understand (for now)</a:t>
            </a:r>
          </a:p>
          <a:p>
            <a:pPr>
              <a:lnSpc>
                <a:spcPct val="150000"/>
              </a:lnSpc>
            </a:pPr>
            <a:r>
              <a:rPr lang="en-US" altLang="zh-CN" sz="2800" dirty="0">
                <a:latin typeface="Times New Roman" panose="02020603050405020304" pitchFamily="18" charset="0"/>
                <a:cs typeface="Times New Roman" panose="02020603050405020304" pitchFamily="18" charset="0"/>
              </a:rPr>
              <a:t>Make life easier: Hebbian learning only on readout matrix</a:t>
            </a:r>
          </a:p>
        </p:txBody>
      </p:sp>
    </p:spTree>
    <p:extLst>
      <p:ext uri="{BB962C8B-B14F-4D97-AF65-F5344CB8AC3E}">
        <p14:creationId xmlns:p14="http://schemas.microsoft.com/office/powerpoint/2010/main" val="9560728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FEC76C3-5EA2-7628-F993-6969CB873661}"/>
              </a:ext>
            </a:extLst>
          </p:cNvPr>
          <p:cNvPicPr>
            <a:picLocks noChangeAspect="1"/>
          </p:cNvPicPr>
          <p:nvPr/>
        </p:nvPicPr>
        <p:blipFill>
          <a:blip r:embed="rId3"/>
          <a:stretch>
            <a:fillRect/>
          </a:stretch>
        </p:blipFill>
        <p:spPr>
          <a:xfrm>
            <a:off x="2451893" y="1598612"/>
            <a:ext cx="8101013" cy="6964540"/>
          </a:xfrm>
          <a:prstGeom prst="rect">
            <a:avLst/>
          </a:prstGeom>
        </p:spPr>
      </p:pic>
    </p:spTree>
    <p:extLst>
      <p:ext uri="{BB962C8B-B14F-4D97-AF65-F5344CB8AC3E}">
        <p14:creationId xmlns:p14="http://schemas.microsoft.com/office/powerpoint/2010/main" val="7476031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7B13EA91-A98F-B2D3-15AD-9EA9C0293F01}"/>
              </a:ext>
            </a:extLst>
          </p:cNvPr>
          <p:cNvPicPr>
            <a:picLocks noChangeAspect="1"/>
          </p:cNvPicPr>
          <p:nvPr/>
        </p:nvPicPr>
        <p:blipFill>
          <a:blip r:embed="rId3"/>
          <a:stretch>
            <a:fillRect/>
          </a:stretch>
        </p:blipFill>
        <p:spPr>
          <a:xfrm>
            <a:off x="1069623" y="2189956"/>
            <a:ext cx="11156446" cy="5373688"/>
          </a:xfrm>
          <a:prstGeom prst="rect">
            <a:avLst/>
          </a:prstGeom>
        </p:spPr>
      </p:pic>
    </p:spTree>
    <p:extLst>
      <p:ext uri="{BB962C8B-B14F-4D97-AF65-F5344CB8AC3E}">
        <p14:creationId xmlns:p14="http://schemas.microsoft.com/office/powerpoint/2010/main" val="35520497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2" name="Rectangle: Rounded Corners 1">
            <a:extLst>
              <a:ext uri="{FF2B5EF4-FFF2-40B4-BE49-F238E27FC236}">
                <a16:creationId xmlns:a16="http://schemas.microsoft.com/office/drawing/2014/main" id="{457E3A57-1955-4781-882E-EEE1F7711688}"/>
              </a:ext>
            </a:extLst>
          </p:cNvPr>
          <p:cNvSpPr/>
          <p:nvPr/>
        </p:nvSpPr>
        <p:spPr>
          <a:xfrm>
            <a:off x="5687489" y="4488621"/>
            <a:ext cx="781664" cy="2566220"/>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D119AB4A-5130-46D2-A95E-A7C28C0397F5}"/>
              </a:ext>
            </a:extLst>
          </p:cNvPr>
          <p:cNvSpPr/>
          <p:nvPr/>
        </p:nvSpPr>
        <p:spPr>
          <a:xfrm>
            <a:off x="9448532" y="5344028"/>
            <a:ext cx="855406" cy="85540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629BFBA1-DDA5-4DD2-87FB-01663AD20E50}"/>
              </a:ext>
            </a:extLst>
          </p:cNvPr>
          <p:cNvSpPr txBox="1"/>
          <p:nvPr/>
        </p:nvSpPr>
        <p:spPr>
          <a:xfrm>
            <a:off x="10256723" y="5296641"/>
            <a:ext cx="143773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100000"/>
              </a:lnSpc>
              <a:spcBef>
                <a:spcPts val="0"/>
              </a:spcBef>
            </a:pPr>
            <a:r>
              <a:rPr lang="en-US" altLang="zh-CN" sz="2400" dirty="0">
                <a:latin typeface="Times New Roman" panose="02020603050405020304" pitchFamily="18" charset="0"/>
                <a:cs typeface="Times New Roman" panose="02020603050405020304" pitchFamily="18" charset="0"/>
              </a:rPr>
              <a:t>Out</a:t>
            </a:r>
            <a:r>
              <a:rPr kumimoji="0" lang="en-US" altLang="zh-CN"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put </a:t>
            </a:r>
            <a:r>
              <a:rPr lang="en-US" altLang="zh-CN" sz="2400" dirty="0" err="1">
                <a:latin typeface="Times New Roman" panose="02020603050405020304" pitchFamily="18" charset="0"/>
                <a:cs typeface="Times New Roman" panose="02020603050405020304" pitchFamily="18" charset="0"/>
              </a:rPr>
              <a:t>z</a:t>
            </a:r>
            <a:r>
              <a:rPr lang="en-US" altLang="zh-CN" sz="2400" baseline="-25000" dirty="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6" name="Straight Arrow Connector 5">
            <a:extLst>
              <a:ext uri="{FF2B5EF4-FFF2-40B4-BE49-F238E27FC236}">
                <a16:creationId xmlns:a16="http://schemas.microsoft.com/office/drawing/2014/main" id="{69C055AC-83F0-465B-A38C-E19B1AD92D1F}"/>
              </a:ext>
            </a:extLst>
          </p:cNvPr>
          <p:cNvCxnSpPr>
            <a:cxnSpLocks/>
            <a:endCxn id="2" idx="1"/>
          </p:cNvCxnSpPr>
          <p:nvPr/>
        </p:nvCxnSpPr>
        <p:spPr>
          <a:xfrm>
            <a:off x="3049371" y="5771731"/>
            <a:ext cx="263811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E34EBC1E-5213-4952-BAB7-69A5BAA539DC}"/>
              </a:ext>
            </a:extLst>
          </p:cNvPr>
          <p:cNvCxnSpPr>
            <a:cxnSpLocks/>
            <a:stCxn id="2" idx="3"/>
            <a:endCxn id="11" idx="2"/>
          </p:cNvCxnSpPr>
          <p:nvPr/>
        </p:nvCxnSpPr>
        <p:spPr>
          <a:xfrm>
            <a:off x="6469153" y="5771731"/>
            <a:ext cx="2979379"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18EF0097-75A8-42DE-B68E-A0B4430B545A}"/>
              </a:ext>
            </a:extLst>
          </p:cNvPr>
          <p:cNvSpPr txBox="1"/>
          <p:nvPr/>
        </p:nvSpPr>
        <p:spPr>
          <a:xfrm>
            <a:off x="7527130" y="4887406"/>
            <a:ext cx="141861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Readout weights H</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19" name="Connector: Curved 18">
            <a:extLst>
              <a:ext uri="{FF2B5EF4-FFF2-40B4-BE49-F238E27FC236}">
                <a16:creationId xmlns:a16="http://schemas.microsoft.com/office/drawing/2014/main" id="{7C0F19B4-23A8-407C-97CD-EFA7B1F05892}"/>
              </a:ext>
            </a:extLst>
          </p:cNvPr>
          <p:cNvCxnSpPr>
            <a:stCxn id="2" idx="3"/>
            <a:endCxn id="2" idx="1"/>
          </p:cNvCxnSpPr>
          <p:nvPr/>
        </p:nvCxnSpPr>
        <p:spPr>
          <a:xfrm flipH="1">
            <a:off x="5687489" y="5771731"/>
            <a:ext cx="781664" cy="12700"/>
          </a:xfrm>
          <a:prstGeom prst="curvedConnector5">
            <a:avLst>
              <a:gd name="adj1" fmla="val -61321"/>
              <a:gd name="adj2" fmla="val -17941937"/>
              <a:gd name="adj3" fmla="val 16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7039038-04DC-456B-A65B-D8117AC61A6A}"/>
              </a:ext>
            </a:extLst>
          </p:cNvPr>
          <p:cNvSpPr txBox="1"/>
          <p:nvPr/>
        </p:nvSpPr>
        <p:spPr>
          <a:xfrm>
            <a:off x="6838987" y="3822519"/>
            <a:ext cx="7308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W</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7" name="TextBox 26">
            <a:extLst>
              <a:ext uri="{FF2B5EF4-FFF2-40B4-BE49-F238E27FC236}">
                <a16:creationId xmlns:a16="http://schemas.microsoft.com/office/drawing/2014/main" id="{B835E0E6-10C9-46A5-8800-A16E6422FFD5}"/>
              </a:ext>
            </a:extLst>
          </p:cNvPr>
          <p:cNvSpPr txBox="1"/>
          <p:nvPr/>
        </p:nvSpPr>
        <p:spPr>
          <a:xfrm>
            <a:off x="5821785" y="5532603"/>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x</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8" name="TextBox 27">
            <a:extLst>
              <a:ext uri="{FF2B5EF4-FFF2-40B4-BE49-F238E27FC236}">
                <a16:creationId xmlns:a16="http://schemas.microsoft.com/office/drawing/2014/main" id="{C1ADE580-A47A-47C8-8245-5F853302AE71}"/>
              </a:ext>
            </a:extLst>
          </p:cNvPr>
          <p:cNvSpPr txBox="1"/>
          <p:nvPr/>
        </p:nvSpPr>
        <p:spPr>
          <a:xfrm>
            <a:off x="3656615" y="5267685"/>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I</a:t>
            </a:r>
            <a:r>
              <a:rPr lang="en-US" altLang="zh-CN" sz="2400" baseline="-25000">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25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C02F9115-C9EE-9834-12E0-0BC73135E7AD}"/>
              </a:ext>
            </a:extLst>
          </p:cNvPr>
          <p:cNvSpPr txBox="1"/>
          <p:nvPr/>
        </p:nvSpPr>
        <p:spPr>
          <a:xfrm>
            <a:off x="2011694" y="5506070"/>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15" name="TextBox 14">
            <a:extLst>
              <a:ext uri="{FF2B5EF4-FFF2-40B4-BE49-F238E27FC236}">
                <a16:creationId xmlns:a16="http://schemas.microsoft.com/office/drawing/2014/main" id="{C19F336C-B713-B1C6-8A96-22D3BF3E333B}"/>
              </a:ext>
            </a:extLst>
          </p:cNvPr>
          <p:cNvSpPr txBox="1"/>
          <p:nvPr/>
        </p:nvSpPr>
        <p:spPr>
          <a:xfrm>
            <a:off x="1692789" y="6101018"/>
            <a:ext cx="169783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Sine wave with random phases</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33" name="TextBox 32">
            <a:extLst>
              <a:ext uri="{FF2B5EF4-FFF2-40B4-BE49-F238E27FC236}">
                <a16:creationId xmlns:a16="http://schemas.microsoft.com/office/drawing/2014/main" id="{6F9C73AC-6D4D-1EDF-9E11-39D8EA4DB113}"/>
              </a:ext>
            </a:extLst>
          </p:cNvPr>
          <p:cNvSpPr txBox="1"/>
          <p:nvPr/>
        </p:nvSpPr>
        <p:spPr>
          <a:xfrm>
            <a:off x="8985093" y="5239747"/>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y</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17117131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pic>
        <p:nvPicPr>
          <p:cNvPr id="21" name="Picture 20" descr="A graph of different colored lines&#10;&#10;Description automatically generated">
            <a:extLst>
              <a:ext uri="{FF2B5EF4-FFF2-40B4-BE49-F238E27FC236}">
                <a16:creationId xmlns:a16="http://schemas.microsoft.com/office/drawing/2014/main" id="{41A4182A-D6AD-EA6E-CD72-ACA1A8DA6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51" y="2686050"/>
            <a:ext cx="5842000" cy="4381500"/>
          </a:xfrm>
          <a:prstGeom prst="rect">
            <a:avLst/>
          </a:prstGeom>
        </p:spPr>
      </p:pic>
      <p:pic>
        <p:nvPicPr>
          <p:cNvPr id="25" name="Picture 24" descr="A graph of a diagram&#10;&#10;Description automatically generated with medium confidence">
            <a:extLst>
              <a:ext uri="{FF2B5EF4-FFF2-40B4-BE49-F238E27FC236}">
                <a16:creationId xmlns:a16="http://schemas.microsoft.com/office/drawing/2014/main" id="{A019EA47-52F2-10BA-DDC3-FA45A961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86" y="2686050"/>
            <a:ext cx="5842000" cy="4381500"/>
          </a:xfrm>
          <a:prstGeom prst="rect">
            <a:avLst/>
          </a:prstGeom>
        </p:spPr>
      </p:pic>
    </p:spTree>
    <p:extLst>
      <p:ext uri="{BB962C8B-B14F-4D97-AF65-F5344CB8AC3E}">
        <p14:creationId xmlns:p14="http://schemas.microsoft.com/office/powerpoint/2010/main" val="1454916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482186"/>
            <a:ext cx="11607800" cy="7231507"/>
          </a:xfrm>
        </p:spPr>
        <p:txBody>
          <a:bodyPr numCol="1">
            <a:normAutofit/>
          </a:bodyPr>
          <a:lstStyle/>
          <a:p>
            <a:r>
              <a:rPr lang="en-US" altLang="zh-CN" sz="2800" dirty="0">
                <a:latin typeface="Times New Roman" panose="02020603050405020304" pitchFamily="18" charset="0"/>
                <a:cs typeface="Times New Roman" panose="02020603050405020304" pitchFamily="18" charset="0"/>
              </a:rPr>
              <a:t>Structure:</a:t>
            </a:r>
            <a:endPar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a:p>
            <a:pPr lvl="1"/>
            <a:r>
              <a:rPr kumimoji="0" lang="en-US" altLang="zh-CN" sz="2800" b="0" i="0" u="non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Helvetica Neue"/>
              </a:rPr>
              <a:t>Recurrent neural network (RNN)</a:t>
            </a:r>
          </a:p>
          <a:p>
            <a:pPr lvl="2"/>
            <a:r>
              <a:rPr lang="en-US" altLang="zh-CN" sz="2800" dirty="0">
                <a:solidFill>
                  <a:srgbClr val="FF0000"/>
                </a:solidFill>
                <a:latin typeface="Times New Roman" panose="02020603050405020304" pitchFamily="18" charset="0"/>
                <a:cs typeface="Times New Roman" panose="02020603050405020304" pitchFamily="18" charset="0"/>
              </a:rPr>
              <a:t>Sigmoid activation function (with adjustable gains and shifts)</a:t>
            </a:r>
          </a:p>
          <a:p>
            <a:pPr lvl="2"/>
            <a:r>
              <a:rPr lang="en-US" altLang="zh-CN" sz="2800" dirty="0">
                <a:solidFill>
                  <a:srgbClr val="FF0000"/>
                </a:solidFill>
                <a:latin typeface="Times New Roman" panose="02020603050405020304" pitchFamily="18" charset="0"/>
                <a:cs typeface="Times New Roman" panose="02020603050405020304" pitchFamily="18" charset="0"/>
              </a:rPr>
              <a:t>Dale’s Law</a:t>
            </a:r>
          </a:p>
          <a:p>
            <a:pPr lvl="1"/>
            <a:r>
              <a:rPr lang="en-US" altLang="zh-CN" sz="2800" dirty="0">
                <a:solidFill>
                  <a:srgbClr val="FF0000"/>
                </a:solidFill>
                <a:latin typeface="Times New Roman" panose="02020603050405020304" pitchFamily="18" charset="0"/>
                <a:cs typeface="Times New Roman" panose="02020603050405020304" pitchFamily="18" charset="0"/>
              </a:rPr>
              <a:t>Feedback control on gains</a:t>
            </a:r>
          </a:p>
          <a:p>
            <a:pPr lvl="1"/>
            <a:r>
              <a:rPr lang="en-US" altLang="zh-CN" sz="2800" dirty="0">
                <a:latin typeface="Times New Roman" panose="02020603050405020304" pitchFamily="18" charset="0"/>
                <a:cs typeface="Times New Roman" panose="02020603050405020304" pitchFamily="18" charset="0"/>
              </a:rPr>
              <a:t>Hebbian learning on synaptic weights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(readout weights)</a:t>
            </a:r>
          </a:p>
          <a:p>
            <a:r>
              <a:rPr lang="en-US" altLang="zh-CN" sz="2800" dirty="0">
                <a:latin typeface="Times New Roman" panose="02020603050405020304" pitchFamily="18" charset="0"/>
                <a:cs typeface="Times New Roman" panose="02020603050405020304" pitchFamily="18" charset="0"/>
              </a:rPr>
              <a:t>Properties:</a:t>
            </a:r>
          </a:p>
          <a:p>
            <a:pPr lvl="1"/>
            <a:r>
              <a:rPr lang="en-US" altLang="zh-CN" sz="2800" dirty="0">
                <a:latin typeface="Times New Roman" panose="02020603050405020304" pitchFamily="18" charset="0"/>
                <a:cs typeface="Times New Roman" panose="02020603050405020304" pitchFamily="18" charset="0"/>
              </a:rPr>
              <a:t>Transfer of learning from gains to weights</a:t>
            </a:r>
          </a:p>
        </p:txBody>
      </p:sp>
    </p:spTree>
    <p:extLst>
      <p:ext uri="{BB962C8B-B14F-4D97-AF65-F5344CB8AC3E}">
        <p14:creationId xmlns:p14="http://schemas.microsoft.com/office/powerpoint/2010/main" val="35729567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2" name="Rectangle: Rounded Corners 1">
            <a:extLst>
              <a:ext uri="{FF2B5EF4-FFF2-40B4-BE49-F238E27FC236}">
                <a16:creationId xmlns:a16="http://schemas.microsoft.com/office/drawing/2014/main" id="{457E3A57-1955-4781-882E-EEE1F7711688}"/>
              </a:ext>
            </a:extLst>
          </p:cNvPr>
          <p:cNvSpPr/>
          <p:nvPr/>
        </p:nvSpPr>
        <p:spPr>
          <a:xfrm>
            <a:off x="5687489" y="4488621"/>
            <a:ext cx="781664" cy="2566220"/>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D119AB4A-5130-46D2-A95E-A7C28C0397F5}"/>
              </a:ext>
            </a:extLst>
          </p:cNvPr>
          <p:cNvSpPr/>
          <p:nvPr/>
        </p:nvSpPr>
        <p:spPr>
          <a:xfrm>
            <a:off x="9448532" y="5344028"/>
            <a:ext cx="855406" cy="85540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629BFBA1-DDA5-4DD2-87FB-01663AD20E50}"/>
              </a:ext>
            </a:extLst>
          </p:cNvPr>
          <p:cNvSpPr txBox="1"/>
          <p:nvPr/>
        </p:nvSpPr>
        <p:spPr>
          <a:xfrm>
            <a:off x="10256723" y="5296641"/>
            <a:ext cx="143773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100000"/>
              </a:lnSpc>
              <a:spcBef>
                <a:spcPts val="0"/>
              </a:spcBef>
            </a:pPr>
            <a:r>
              <a:rPr lang="en-US" altLang="zh-CN" sz="2400" dirty="0">
                <a:latin typeface="Times New Roman" panose="02020603050405020304" pitchFamily="18" charset="0"/>
                <a:cs typeface="Times New Roman" panose="02020603050405020304" pitchFamily="18" charset="0"/>
              </a:rPr>
              <a:t>Out</a:t>
            </a:r>
            <a:r>
              <a:rPr kumimoji="0" lang="en-US" altLang="zh-CN"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put </a:t>
            </a:r>
            <a:r>
              <a:rPr lang="en-US" altLang="zh-CN" sz="2400" dirty="0" err="1">
                <a:latin typeface="Times New Roman" panose="02020603050405020304" pitchFamily="18" charset="0"/>
                <a:cs typeface="Times New Roman" panose="02020603050405020304" pitchFamily="18" charset="0"/>
              </a:rPr>
              <a:t>z</a:t>
            </a:r>
            <a:r>
              <a:rPr lang="en-US" altLang="zh-CN" sz="2400" baseline="-25000" dirty="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6" name="Straight Arrow Connector 5">
            <a:extLst>
              <a:ext uri="{FF2B5EF4-FFF2-40B4-BE49-F238E27FC236}">
                <a16:creationId xmlns:a16="http://schemas.microsoft.com/office/drawing/2014/main" id="{69C055AC-83F0-465B-A38C-E19B1AD92D1F}"/>
              </a:ext>
            </a:extLst>
          </p:cNvPr>
          <p:cNvCxnSpPr>
            <a:cxnSpLocks/>
            <a:endCxn id="2" idx="1"/>
          </p:cNvCxnSpPr>
          <p:nvPr/>
        </p:nvCxnSpPr>
        <p:spPr>
          <a:xfrm>
            <a:off x="3049371" y="5771731"/>
            <a:ext cx="263811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E34EBC1E-5213-4952-BAB7-69A5BAA539DC}"/>
              </a:ext>
            </a:extLst>
          </p:cNvPr>
          <p:cNvCxnSpPr>
            <a:cxnSpLocks/>
            <a:stCxn id="2" idx="3"/>
            <a:endCxn id="11" idx="2"/>
          </p:cNvCxnSpPr>
          <p:nvPr/>
        </p:nvCxnSpPr>
        <p:spPr>
          <a:xfrm>
            <a:off x="6469153" y="5771731"/>
            <a:ext cx="2979379"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18EF0097-75A8-42DE-B68E-A0B4430B545A}"/>
              </a:ext>
            </a:extLst>
          </p:cNvPr>
          <p:cNvSpPr txBox="1"/>
          <p:nvPr/>
        </p:nvSpPr>
        <p:spPr>
          <a:xfrm>
            <a:off x="7527130" y="4887406"/>
            <a:ext cx="141861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Readout weights H</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19" name="Connector: Curved 18">
            <a:extLst>
              <a:ext uri="{FF2B5EF4-FFF2-40B4-BE49-F238E27FC236}">
                <a16:creationId xmlns:a16="http://schemas.microsoft.com/office/drawing/2014/main" id="{7C0F19B4-23A8-407C-97CD-EFA7B1F05892}"/>
              </a:ext>
            </a:extLst>
          </p:cNvPr>
          <p:cNvCxnSpPr>
            <a:stCxn id="2" idx="3"/>
            <a:endCxn id="2" idx="1"/>
          </p:cNvCxnSpPr>
          <p:nvPr/>
        </p:nvCxnSpPr>
        <p:spPr>
          <a:xfrm flipH="1">
            <a:off x="5687489" y="5771731"/>
            <a:ext cx="781664" cy="12700"/>
          </a:xfrm>
          <a:prstGeom prst="curvedConnector5">
            <a:avLst>
              <a:gd name="adj1" fmla="val -61321"/>
              <a:gd name="adj2" fmla="val -17941937"/>
              <a:gd name="adj3" fmla="val 16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7039038-04DC-456B-A65B-D8117AC61A6A}"/>
              </a:ext>
            </a:extLst>
          </p:cNvPr>
          <p:cNvSpPr txBox="1"/>
          <p:nvPr/>
        </p:nvSpPr>
        <p:spPr>
          <a:xfrm>
            <a:off x="6838987" y="3822519"/>
            <a:ext cx="7308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W</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7" name="TextBox 26">
            <a:extLst>
              <a:ext uri="{FF2B5EF4-FFF2-40B4-BE49-F238E27FC236}">
                <a16:creationId xmlns:a16="http://schemas.microsoft.com/office/drawing/2014/main" id="{B835E0E6-10C9-46A5-8800-A16E6422FFD5}"/>
              </a:ext>
            </a:extLst>
          </p:cNvPr>
          <p:cNvSpPr txBox="1"/>
          <p:nvPr/>
        </p:nvSpPr>
        <p:spPr>
          <a:xfrm>
            <a:off x="5821785" y="5532603"/>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x</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8" name="TextBox 27">
            <a:extLst>
              <a:ext uri="{FF2B5EF4-FFF2-40B4-BE49-F238E27FC236}">
                <a16:creationId xmlns:a16="http://schemas.microsoft.com/office/drawing/2014/main" id="{C1ADE580-A47A-47C8-8245-5F853302AE71}"/>
              </a:ext>
            </a:extLst>
          </p:cNvPr>
          <p:cNvSpPr txBox="1"/>
          <p:nvPr/>
        </p:nvSpPr>
        <p:spPr>
          <a:xfrm>
            <a:off x="3656615" y="5267685"/>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I</a:t>
            </a:r>
            <a:r>
              <a:rPr lang="en-US" altLang="zh-CN" sz="2400" baseline="-25000">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25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AB92742-2908-4BDA-B41F-38F6D5243715}"/>
                  </a:ext>
                </a:extLst>
              </p:cNvPr>
              <p:cNvSpPr txBox="1"/>
              <p:nvPr/>
            </p:nvSpPr>
            <p:spPr>
              <a:xfrm>
                <a:off x="7762126" y="3820132"/>
                <a:ext cx="5609997" cy="312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𝑡</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𝑊</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𝑠</m:t>
                              </m:r>
                            </m:e>
                          </m:d>
                        </m:e>
                      </m:d>
                    </m:oMath>
                  </m:oMathPara>
                </a14:m>
                <a:endParaRPr lang="zh-CN" altLang="en-US" sz="2000" dirty="0"/>
              </a:p>
            </p:txBody>
          </p:sp>
        </mc:Choice>
        <mc:Fallback xmlns="">
          <p:sp>
            <p:nvSpPr>
              <p:cNvPr id="23" name="TextBox 22">
                <a:extLst>
                  <a:ext uri="{FF2B5EF4-FFF2-40B4-BE49-F238E27FC236}">
                    <a16:creationId xmlns:a16="http://schemas.microsoft.com/office/drawing/2014/main" id="{CAB92742-2908-4BDA-B41F-38F6D5243715}"/>
                  </a:ext>
                </a:extLst>
              </p:cNvPr>
              <p:cNvSpPr txBox="1">
                <a:spLocks noRot="1" noChangeAspect="1" noMove="1" noResize="1" noEditPoints="1" noAdjustHandles="1" noChangeArrowheads="1" noChangeShapeType="1" noTextEdit="1"/>
              </p:cNvSpPr>
              <p:nvPr/>
            </p:nvSpPr>
            <p:spPr>
              <a:xfrm>
                <a:off x="7762126" y="3820132"/>
                <a:ext cx="5609997" cy="312650"/>
              </a:xfrm>
              <a:prstGeom prst="rect">
                <a:avLst/>
              </a:prstGeom>
              <a:blipFill>
                <a:blip r:embed="rId3"/>
                <a:stretch>
                  <a:fillRect b="-26923"/>
                </a:stretch>
              </a:blipFill>
              <a:ln w="12700" cap="flat">
                <a:noFill/>
                <a:miter lim="400000"/>
              </a:ln>
              <a:effectLst/>
            </p:spPr>
            <p:txBody>
              <a:bodyPr/>
              <a:lstStyle/>
              <a:p>
                <a:r>
                  <a:rPr lang="en-US">
                    <a:noFill/>
                  </a:rPr>
                  <a:t> </a:t>
                </a:r>
              </a:p>
            </p:txBody>
          </p:sp>
        </mc:Fallback>
      </mc:AlternateContent>
      <p:sp>
        <p:nvSpPr>
          <p:cNvPr id="47" name="Rectangle 46">
            <a:extLst>
              <a:ext uri="{FF2B5EF4-FFF2-40B4-BE49-F238E27FC236}">
                <a16:creationId xmlns:a16="http://schemas.microsoft.com/office/drawing/2014/main" id="{31994F72-F201-4045-BC9D-323E4675570F}"/>
              </a:ext>
            </a:extLst>
          </p:cNvPr>
          <p:cNvSpPr>
            <a:spLocks noChangeAspect="1"/>
          </p:cNvSpPr>
          <p:nvPr/>
        </p:nvSpPr>
        <p:spPr>
          <a:xfrm>
            <a:off x="3519954" y="7379618"/>
            <a:ext cx="1620000" cy="10800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a:solidFill>
                  <a:schemeClr val="tx1"/>
                </a:solidFill>
                <a:latin typeface="Times New Roman" panose="02020603050405020304" pitchFamily="18" charset="0"/>
                <a:ea typeface="Helvetica Neue Medium"/>
                <a:cs typeface="Times New Roman" panose="02020603050405020304" pitchFamily="18" charset="0"/>
                <a:sym typeface="Helvetica Neue Medium"/>
              </a:rPr>
              <a:t>Nonlinear LQR</a:t>
            </a:r>
            <a:endParaRPr kumimoji="0" lang="zh-CN" altLang="en-US" sz="2400" b="0" i="0" u="none" strike="noStrike" cap="none" spc="0" normalizeH="0" baseline="0">
              <a:ln>
                <a:noFill/>
              </a:ln>
              <a:solidFill>
                <a:schemeClr val="tx1"/>
              </a:solidFill>
              <a:effectLst/>
              <a:uFillTx/>
              <a:latin typeface="Times New Roman" panose="02020603050405020304" pitchFamily="18" charset="0"/>
              <a:ea typeface="Helvetica Neue Medium"/>
              <a:cs typeface="Times New Roman" panose="02020603050405020304" pitchFamily="18" charset="0"/>
              <a:sym typeface="Helvetica Neue Medium"/>
            </a:endParaRPr>
          </a:p>
        </p:txBody>
      </p:sp>
      <p:cxnSp>
        <p:nvCxnSpPr>
          <p:cNvPr id="45" name="Straight Arrow Connector 44">
            <a:extLst>
              <a:ext uri="{FF2B5EF4-FFF2-40B4-BE49-F238E27FC236}">
                <a16:creationId xmlns:a16="http://schemas.microsoft.com/office/drawing/2014/main" id="{F2DA36B4-0300-4A19-925D-4EC22C00DCE7}"/>
              </a:ext>
            </a:extLst>
          </p:cNvPr>
          <p:cNvCxnSpPr>
            <a:cxnSpLocks/>
          </p:cNvCxnSpPr>
          <p:nvPr/>
        </p:nvCxnSpPr>
        <p:spPr>
          <a:xfrm>
            <a:off x="7569880" y="5784431"/>
            <a:ext cx="0" cy="2135187"/>
          </a:xfrm>
          <a:prstGeom prst="straightConnector1">
            <a:avLst/>
          </a:prstGeom>
          <a:noFill/>
          <a:ln w="25400" cap="flat">
            <a:solidFill>
              <a:srgbClr val="000000"/>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1022AA4F-8A78-43A5-85F7-DDAC5E0F6D8B}"/>
              </a:ext>
            </a:extLst>
          </p:cNvPr>
          <p:cNvCxnSpPr>
            <a:cxnSpLocks/>
            <a:endCxn id="47" idx="3"/>
          </p:cNvCxnSpPr>
          <p:nvPr/>
        </p:nvCxnSpPr>
        <p:spPr>
          <a:xfrm flipH="1">
            <a:off x="5139954" y="7919618"/>
            <a:ext cx="242992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357525D1-7E7F-4D2D-AE0F-794911BD4847}"/>
              </a:ext>
            </a:extLst>
          </p:cNvPr>
          <p:cNvCxnSpPr>
            <a:cxnSpLocks/>
          </p:cNvCxnSpPr>
          <p:nvPr/>
        </p:nvCxnSpPr>
        <p:spPr>
          <a:xfrm>
            <a:off x="4329954" y="6214182"/>
            <a:ext cx="135753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6" name="Straight Connector 255">
            <a:extLst>
              <a:ext uri="{FF2B5EF4-FFF2-40B4-BE49-F238E27FC236}">
                <a16:creationId xmlns:a16="http://schemas.microsoft.com/office/drawing/2014/main" id="{DFE8150B-AA97-4CDD-81F3-C54603283CF9}"/>
              </a:ext>
            </a:extLst>
          </p:cNvPr>
          <p:cNvCxnSpPr>
            <a:cxnSpLocks/>
            <a:endCxn id="47" idx="0"/>
          </p:cNvCxnSpPr>
          <p:nvPr/>
        </p:nvCxnSpPr>
        <p:spPr>
          <a:xfrm>
            <a:off x="4329954" y="6199434"/>
            <a:ext cx="0" cy="118018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7" name="TextBox 76">
            <a:extLst>
              <a:ext uri="{FF2B5EF4-FFF2-40B4-BE49-F238E27FC236}">
                <a16:creationId xmlns:a16="http://schemas.microsoft.com/office/drawing/2014/main" id="{936B18F0-5CF3-408D-9647-9D7AD25F0A8A}"/>
              </a:ext>
            </a:extLst>
          </p:cNvPr>
          <p:cNvSpPr txBox="1"/>
          <p:nvPr/>
        </p:nvSpPr>
        <p:spPr>
          <a:xfrm>
            <a:off x="4477478" y="6273668"/>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u</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5" name="TextBox 4">
            <a:extLst>
              <a:ext uri="{FF2B5EF4-FFF2-40B4-BE49-F238E27FC236}">
                <a16:creationId xmlns:a16="http://schemas.microsoft.com/office/drawing/2014/main" id="{3AABF110-1D38-34D0-655F-1F6AA43C633A}"/>
              </a:ext>
            </a:extLst>
          </p:cNvPr>
          <p:cNvSpPr txBox="1"/>
          <p:nvPr/>
        </p:nvSpPr>
        <p:spPr>
          <a:xfrm>
            <a:off x="920081" y="1176866"/>
            <a:ext cx="11652919" cy="1159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1733930" rtl="0" fontAlgn="auto" latinLnBrk="0" hangingPunct="0">
              <a:lnSpc>
                <a:spcPct val="150000"/>
              </a:lnSpc>
              <a:spcBef>
                <a:spcPts val="3200"/>
              </a:spcBef>
              <a:spcAft>
                <a:spcPts val="0"/>
              </a:spcAft>
              <a:buClrTx/>
              <a:buSzTx/>
              <a:tabLst/>
            </a:pPr>
            <a:r>
              <a:rPr lang="en-US" altLang="zh-CN" sz="2800" dirty="0">
                <a:latin typeface="Times New Roman" panose="02020603050405020304" pitchFamily="18" charset="0"/>
                <a:cs typeface="Times New Roman" panose="02020603050405020304" pitchFamily="18" charset="0"/>
              </a:rPr>
              <a:t>Step 1: </a:t>
            </a:r>
            <a:r>
              <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Make the initial network to output the target using feedback control</a:t>
            </a:r>
          </a:p>
        </p:txBody>
      </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C02F9115-C9EE-9834-12E0-0BC73135E7AD}"/>
              </a:ext>
            </a:extLst>
          </p:cNvPr>
          <p:cNvSpPr txBox="1"/>
          <p:nvPr/>
        </p:nvSpPr>
        <p:spPr>
          <a:xfrm>
            <a:off x="2011694" y="5506070"/>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15" name="TextBox 14">
            <a:extLst>
              <a:ext uri="{FF2B5EF4-FFF2-40B4-BE49-F238E27FC236}">
                <a16:creationId xmlns:a16="http://schemas.microsoft.com/office/drawing/2014/main" id="{C19F336C-B713-B1C6-8A96-22D3BF3E333B}"/>
              </a:ext>
            </a:extLst>
          </p:cNvPr>
          <p:cNvSpPr txBox="1"/>
          <p:nvPr/>
        </p:nvSpPr>
        <p:spPr>
          <a:xfrm>
            <a:off x="1692789" y="6101018"/>
            <a:ext cx="169783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Sine wave with random phases</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A058F1-57CC-5068-3846-2D7D6E4E1F4E}"/>
                  </a:ext>
                </a:extLst>
              </p:cNvPr>
              <p:cNvSpPr txBox="1"/>
              <p:nvPr/>
            </p:nvSpPr>
            <p:spPr>
              <a:xfrm>
                <a:off x="8982976" y="5851355"/>
                <a:ext cx="58416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e>
                        <m:sub>
                          <m:r>
                            <a:rPr lang="en-US" altLang="zh-CN" sz="2000" b="0" i="1" smtClean="0">
                              <a:latin typeface="Cambria Math" panose="02040503050406030204" pitchFamily="18" charset="0"/>
                            </a:rPr>
                            <m:t>𝑡</m:t>
                          </m:r>
                        </m:sub>
                      </m:sSub>
                    </m:oMath>
                  </m:oMathPara>
                </a14:m>
                <a:endParaRPr lang="en-US" sz="2000"/>
              </a:p>
            </p:txBody>
          </p:sp>
        </mc:Choice>
        <mc:Fallback xmlns="">
          <p:sp>
            <p:nvSpPr>
              <p:cNvPr id="31" name="TextBox 30">
                <a:extLst>
                  <a:ext uri="{FF2B5EF4-FFF2-40B4-BE49-F238E27FC236}">
                    <a16:creationId xmlns:a16="http://schemas.microsoft.com/office/drawing/2014/main" id="{52A058F1-57CC-5068-3846-2D7D6E4E1F4E}"/>
                  </a:ext>
                </a:extLst>
              </p:cNvPr>
              <p:cNvSpPr txBox="1">
                <a:spLocks noRot="1" noChangeAspect="1" noMove="1" noResize="1" noEditPoints="1" noAdjustHandles="1" noChangeArrowheads="1" noChangeShapeType="1" noTextEdit="1"/>
              </p:cNvSpPr>
              <p:nvPr/>
            </p:nvSpPr>
            <p:spPr>
              <a:xfrm>
                <a:off x="8982976" y="5851355"/>
                <a:ext cx="584163" cy="369332"/>
              </a:xfrm>
              <a:prstGeom prst="rect">
                <a:avLst/>
              </a:prstGeom>
              <a:blipFill>
                <a:blip r:embed="rId4"/>
                <a:stretch>
                  <a:fillRect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5836F5-7DB0-2E26-12D3-721C7D6AB919}"/>
                  </a:ext>
                </a:extLst>
              </p:cNvPr>
              <p:cNvSpPr txBox="1"/>
              <p:nvPr/>
            </p:nvSpPr>
            <p:spPr>
              <a:xfrm>
                <a:off x="10275044" y="5890533"/>
                <a:ext cx="58416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𝑧</m:t>
                              </m:r>
                            </m:e>
                          </m:acc>
                        </m:e>
                        <m:sub>
                          <m:r>
                            <a:rPr lang="en-US" altLang="zh-CN" sz="2000" b="0" i="1" smtClean="0">
                              <a:latin typeface="Cambria Math" panose="02040503050406030204" pitchFamily="18" charset="0"/>
                            </a:rPr>
                            <m:t>𝑡</m:t>
                          </m:r>
                        </m:sub>
                      </m:sSub>
                    </m:oMath>
                  </m:oMathPara>
                </a14:m>
                <a:endParaRPr lang="en-US" sz="2000"/>
              </a:p>
            </p:txBody>
          </p:sp>
        </mc:Choice>
        <mc:Fallback xmlns="">
          <p:sp>
            <p:nvSpPr>
              <p:cNvPr id="32" name="TextBox 31">
                <a:extLst>
                  <a:ext uri="{FF2B5EF4-FFF2-40B4-BE49-F238E27FC236}">
                    <a16:creationId xmlns:a16="http://schemas.microsoft.com/office/drawing/2014/main" id="{EF5836F5-7DB0-2E26-12D3-721C7D6AB919}"/>
                  </a:ext>
                </a:extLst>
              </p:cNvPr>
              <p:cNvSpPr txBox="1">
                <a:spLocks noRot="1" noChangeAspect="1" noMove="1" noResize="1" noEditPoints="1" noAdjustHandles="1" noChangeArrowheads="1" noChangeShapeType="1" noTextEdit="1"/>
              </p:cNvSpPr>
              <p:nvPr/>
            </p:nvSpPr>
            <p:spPr>
              <a:xfrm>
                <a:off x="10275044" y="5890533"/>
                <a:ext cx="584163" cy="369332"/>
              </a:xfrm>
              <a:prstGeom prst="rect">
                <a:avLst/>
              </a:prstGeom>
              <a:blipFill>
                <a:blip r:embed="rId5"/>
                <a:stretch>
                  <a:fillRect b="-3333"/>
                </a:stretch>
              </a:blipFill>
              <a:ln w="12700" cap="flat">
                <a:noFill/>
                <a:miter lim="400000"/>
              </a:ln>
              <a:effec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6F9C73AC-6D4D-1EDF-9E11-39D8EA4DB113}"/>
              </a:ext>
            </a:extLst>
          </p:cNvPr>
          <p:cNvSpPr txBox="1"/>
          <p:nvPr/>
        </p:nvSpPr>
        <p:spPr>
          <a:xfrm>
            <a:off x="8985093" y="5239747"/>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y</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35" name="TextBox 34">
            <a:extLst>
              <a:ext uri="{FF2B5EF4-FFF2-40B4-BE49-F238E27FC236}">
                <a16:creationId xmlns:a16="http://schemas.microsoft.com/office/drawing/2014/main" id="{A03B2584-2FFD-9000-51E2-7C4D633CC344}"/>
              </a:ext>
            </a:extLst>
          </p:cNvPr>
          <p:cNvSpPr txBox="1"/>
          <p:nvPr/>
        </p:nvSpPr>
        <p:spPr>
          <a:xfrm>
            <a:off x="1840826" y="8842687"/>
            <a:ext cx="84749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100000"/>
              </a:lnSpc>
              <a:spcBef>
                <a:spcPts val="0"/>
              </a:spcBef>
            </a:pPr>
            <a:r>
              <a:rPr lang="en-US" altLang="zh-CN" sz="2000" dirty="0">
                <a:latin typeface="Times New Roman" panose="02020603050405020304" pitchFamily="18" charset="0"/>
                <a:cs typeface="Times New Roman" panose="02020603050405020304" pitchFamily="18" charset="0"/>
              </a:rPr>
              <a:t>200 nodes, 50</a:t>
            </a:r>
            <a:r>
              <a:rPr kumimoji="0" lang="en-US" altLang="zh-CN"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excitatory neurons, 50% inhibitory neurons</a:t>
            </a:r>
          </a:p>
        </p:txBody>
      </p:sp>
    </p:spTree>
    <p:extLst>
      <p:ext uri="{BB962C8B-B14F-4D97-AF65-F5344CB8AC3E}">
        <p14:creationId xmlns:p14="http://schemas.microsoft.com/office/powerpoint/2010/main" val="13911885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p:cNvGrpSpPr/>
          <p:nvPr/>
        </p:nvGrpSpPr>
        <p:grpSpPr>
          <a:xfrm>
            <a:off x="-4067" y="-3501"/>
            <a:ext cx="13019284" cy="9760602"/>
            <a:chOff x="0" y="0"/>
            <a:chExt cx="13019283" cy="9760600"/>
          </a:xfrm>
        </p:grpSpPr>
        <p:sp>
          <p:nvSpPr>
            <p:cNvPr id="180"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181"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183" name="Feedback control is central to intelligent behavior"/>
          <p:cNvSpPr txBox="1"/>
          <p:nvPr/>
        </p:nvSpPr>
        <p:spPr>
          <a:xfrm>
            <a:off x="920081" y="236217"/>
            <a:ext cx="1017725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1. Introduction: </a:t>
            </a:r>
            <a:r>
              <a:rPr b="1">
                <a:latin typeface="Cambria" panose="02040503050406030204" pitchFamily="18" charset="0"/>
                <a:ea typeface="Cambria" panose="02040503050406030204" pitchFamily="18" charset="0"/>
              </a:rPr>
              <a:t>Feedback </a:t>
            </a:r>
            <a:r>
              <a:rPr lang="en-US" b="1">
                <a:latin typeface="Cambria" panose="02040503050406030204" pitchFamily="18" charset="0"/>
                <a:ea typeface="Cambria" panose="02040503050406030204" pitchFamily="18" charset="0"/>
              </a:rPr>
              <a:t>C</a:t>
            </a:r>
            <a:r>
              <a:rPr b="1">
                <a:latin typeface="Cambria" panose="02040503050406030204" pitchFamily="18" charset="0"/>
                <a:ea typeface="Cambria" panose="02040503050406030204" pitchFamily="18" charset="0"/>
              </a:rPr>
              <a:t>ontro</a:t>
            </a:r>
            <a:r>
              <a:rPr lang="en-US" b="1">
                <a:latin typeface="Cambria" panose="02040503050406030204" pitchFamily="18" charset="0"/>
                <a:ea typeface="Cambria" panose="02040503050406030204" pitchFamily="18" charset="0"/>
              </a:rPr>
              <a:t>l</a:t>
            </a:r>
            <a:endParaRPr b="1">
              <a:latin typeface="Cambria" panose="02040503050406030204" pitchFamily="18" charset="0"/>
              <a:ea typeface="Cambria" panose="02040503050406030204" pitchFamily="18" charset="0"/>
            </a:endParaRPr>
          </a:p>
        </p:txBody>
      </p:sp>
      <p:pic>
        <p:nvPicPr>
          <p:cNvPr id="188" name="Screen Shot 2023-05-19 at 9.16.05 AM.png" descr="Screen Shot 2023-05-19 at 9.16.05 AM.png"/>
          <p:cNvPicPr>
            <a:picLocks noChangeAspect="1"/>
          </p:cNvPicPr>
          <p:nvPr/>
        </p:nvPicPr>
        <p:blipFill rotWithShape="1">
          <a:blip r:embed="rId3"/>
          <a:srcRect r="66718"/>
          <a:stretch/>
        </p:blipFill>
        <p:spPr>
          <a:xfrm>
            <a:off x="3809321" y="2649998"/>
            <a:ext cx="3909072" cy="3670448"/>
          </a:xfrm>
          <a:prstGeom prst="rect">
            <a:avLst/>
          </a:prstGeom>
          <a:ln w="12700">
            <a:miter lim="400000"/>
          </a:ln>
        </p:spPr>
      </p:pic>
      <p:sp>
        <p:nvSpPr>
          <p:cNvPr id="2" name="TextBox 1">
            <a:extLst>
              <a:ext uri="{FF2B5EF4-FFF2-40B4-BE49-F238E27FC236}">
                <a16:creationId xmlns:a16="http://schemas.microsoft.com/office/drawing/2014/main" id="{F5F9148D-EAF6-4209-BCFE-E22B620A1D7D}"/>
              </a:ext>
            </a:extLst>
          </p:cNvPr>
          <p:cNvSpPr txBox="1"/>
          <p:nvPr/>
        </p:nvSpPr>
        <p:spPr>
          <a:xfrm>
            <a:off x="920081" y="1361909"/>
            <a:ext cx="9687553"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Feedback control is </a:t>
            </a:r>
            <a:r>
              <a:rPr lang="en-US" altLang="zh-CN" sz="2800">
                <a:latin typeface="Times New Roman" panose="02020603050405020304" pitchFamily="18" charset="0"/>
                <a:cs typeface="Times New Roman" panose="02020603050405020304" pitchFamily="18" charset="0"/>
              </a:rPr>
              <a:t>central to intelligent behavior</a:t>
            </a:r>
          </a:p>
        </p:txBody>
      </p:sp>
      <p:pic>
        <p:nvPicPr>
          <p:cNvPr id="3" name="Picture 2">
            <a:extLst>
              <a:ext uri="{FF2B5EF4-FFF2-40B4-BE49-F238E27FC236}">
                <a16:creationId xmlns:a16="http://schemas.microsoft.com/office/drawing/2014/main" id="{697CA14C-7393-28BA-F63A-AEB1F0AD25F3}"/>
              </a:ext>
            </a:extLst>
          </p:cNvPr>
          <p:cNvPicPr>
            <a:picLocks noChangeAspect="1"/>
          </p:cNvPicPr>
          <p:nvPr/>
        </p:nvPicPr>
        <p:blipFill>
          <a:blip r:embed="rId4"/>
          <a:stretch>
            <a:fillRect/>
          </a:stretch>
        </p:blipFill>
        <p:spPr>
          <a:xfrm>
            <a:off x="7627261" y="3089439"/>
            <a:ext cx="2622214" cy="2344568"/>
          </a:xfrm>
          <a:prstGeom prst="rect">
            <a:avLst/>
          </a:prstGeom>
        </p:spPr>
      </p:pic>
      <p:grpSp>
        <p:nvGrpSpPr>
          <p:cNvPr id="4" name="Group">
            <a:extLst>
              <a:ext uri="{FF2B5EF4-FFF2-40B4-BE49-F238E27FC236}">
                <a16:creationId xmlns:a16="http://schemas.microsoft.com/office/drawing/2014/main" id="{8A569A01-9B1E-3C05-AE45-3D1FE68503C1}"/>
              </a:ext>
            </a:extLst>
          </p:cNvPr>
          <p:cNvGrpSpPr/>
          <p:nvPr/>
        </p:nvGrpSpPr>
        <p:grpSpPr>
          <a:xfrm>
            <a:off x="761011" y="6936939"/>
            <a:ext cx="11482777" cy="2000169"/>
            <a:chOff x="0" y="0"/>
            <a:chExt cx="11482775" cy="2000167"/>
          </a:xfrm>
        </p:grpSpPr>
        <p:grpSp>
          <p:nvGrpSpPr>
            <p:cNvPr id="5" name="Group">
              <a:extLst>
                <a:ext uri="{FF2B5EF4-FFF2-40B4-BE49-F238E27FC236}">
                  <a16:creationId xmlns:a16="http://schemas.microsoft.com/office/drawing/2014/main" id="{26F6A9D0-F6AD-6247-D8D5-13C82EEB5392}"/>
                </a:ext>
              </a:extLst>
            </p:cNvPr>
            <p:cNvGrpSpPr/>
            <p:nvPr/>
          </p:nvGrpSpPr>
          <p:grpSpPr>
            <a:xfrm>
              <a:off x="-1" y="-1"/>
              <a:ext cx="5190677" cy="1153444"/>
              <a:chOff x="0" y="0"/>
              <a:chExt cx="5190675" cy="1153442"/>
            </a:xfrm>
          </p:grpSpPr>
          <p:sp>
            <p:nvSpPr>
              <p:cNvPr id="27" name="Rectangle">
                <a:extLst>
                  <a:ext uri="{FF2B5EF4-FFF2-40B4-BE49-F238E27FC236}">
                    <a16:creationId xmlns:a16="http://schemas.microsoft.com/office/drawing/2014/main" id="{9040240D-5013-3645-8008-6B29C425DEF5}"/>
                  </a:ext>
                </a:extLst>
              </p:cNvPr>
              <p:cNvSpPr/>
              <p:nvPr/>
            </p:nvSpPr>
            <p:spPr>
              <a:xfrm>
                <a:off x="5358" y="474346"/>
                <a:ext cx="1007837" cy="618147"/>
              </a:xfrm>
              <a:prstGeom prst="rect">
                <a:avLst/>
              </a:prstGeom>
              <a:noFill/>
              <a:ln w="25400" cap="flat">
                <a:solidFill>
                  <a:srgbClr val="929292"/>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 name="Rectangle">
                <a:extLst>
                  <a:ext uri="{FF2B5EF4-FFF2-40B4-BE49-F238E27FC236}">
                    <a16:creationId xmlns:a16="http://schemas.microsoft.com/office/drawing/2014/main" id="{7A0632D4-9925-6F79-D8A0-349428862836}"/>
                  </a:ext>
                </a:extLst>
              </p:cNvPr>
              <p:cNvSpPr/>
              <p:nvPr/>
            </p:nvSpPr>
            <p:spPr>
              <a:xfrm>
                <a:off x="1776338" y="474346"/>
                <a:ext cx="1611533" cy="618147"/>
              </a:xfrm>
              <a:prstGeom prst="rect">
                <a:avLst/>
              </a:prstGeom>
              <a:noFill/>
              <a:ln w="254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9" name="Rectangle">
                <a:extLst>
                  <a:ext uri="{FF2B5EF4-FFF2-40B4-BE49-F238E27FC236}">
                    <a16:creationId xmlns:a16="http://schemas.microsoft.com/office/drawing/2014/main" id="{639392DD-38DC-8BD3-5042-DF163ADB76D7}"/>
                  </a:ext>
                </a:extLst>
              </p:cNvPr>
              <p:cNvSpPr/>
              <p:nvPr/>
            </p:nvSpPr>
            <p:spPr>
              <a:xfrm>
                <a:off x="4151014" y="474346"/>
                <a:ext cx="1018878" cy="618147"/>
              </a:xfrm>
              <a:prstGeom prst="rect">
                <a:avLst/>
              </a:prstGeom>
              <a:noFill/>
              <a:ln w="25400" cap="flat">
                <a:solidFill>
                  <a:srgbClr val="929292"/>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0" name="Dynamical…">
                <a:extLst>
                  <a:ext uri="{FF2B5EF4-FFF2-40B4-BE49-F238E27FC236}">
                    <a16:creationId xmlns:a16="http://schemas.microsoft.com/office/drawing/2014/main" id="{6F3B7EE2-B238-A451-871C-04353A146748}"/>
                  </a:ext>
                </a:extLst>
              </p:cNvPr>
              <p:cNvSpPr txBox="1"/>
              <p:nvPr/>
            </p:nvSpPr>
            <p:spPr>
              <a:xfrm>
                <a:off x="1906478" y="413396"/>
                <a:ext cx="1351253" cy="7400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solidFill>
                      <a:schemeClr val="accent3">
                        <a:hueOff val="914338"/>
                        <a:satOff val="31515"/>
                        <a:lumOff val="-30790"/>
                      </a:schemeClr>
                    </a:solidFill>
                    <a:latin typeface="Arial"/>
                    <a:ea typeface="Arial"/>
                    <a:cs typeface="Arial"/>
                    <a:sym typeface="Arial"/>
                  </a:defRPr>
                </a:pPr>
                <a:r>
                  <a:t>Dynamical</a:t>
                </a:r>
              </a:p>
              <a:p>
                <a:pPr algn="ctr">
                  <a:lnSpc>
                    <a:spcPct val="100000"/>
                  </a:lnSpc>
                  <a:spcBef>
                    <a:spcPts val="0"/>
                  </a:spcBef>
                  <a:defRPr sz="1800">
                    <a:solidFill>
                      <a:schemeClr val="accent3">
                        <a:hueOff val="914338"/>
                        <a:satOff val="31515"/>
                        <a:lumOff val="-30790"/>
                      </a:schemeClr>
                    </a:solidFill>
                    <a:latin typeface="Arial"/>
                    <a:ea typeface="Arial"/>
                    <a:cs typeface="Arial"/>
                    <a:sym typeface="Arial"/>
                  </a:defRPr>
                </a:pPr>
                <a:r>
                  <a:t>System</a:t>
                </a:r>
              </a:p>
            </p:txBody>
          </p:sp>
          <p:sp>
            <p:nvSpPr>
              <p:cNvPr id="31" name="System…">
                <a:extLst>
                  <a:ext uri="{FF2B5EF4-FFF2-40B4-BE49-F238E27FC236}">
                    <a16:creationId xmlns:a16="http://schemas.microsoft.com/office/drawing/2014/main" id="{23E08DA6-D9AA-0B11-F531-7FF84A5359C7}"/>
                  </a:ext>
                </a:extLst>
              </p:cNvPr>
              <p:cNvSpPr txBox="1"/>
              <p:nvPr/>
            </p:nvSpPr>
            <p:spPr>
              <a:xfrm>
                <a:off x="4130230" y="413396"/>
                <a:ext cx="1060446" cy="7400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latin typeface="Arial"/>
                    <a:ea typeface="Arial"/>
                    <a:cs typeface="Arial"/>
                    <a:sym typeface="Arial"/>
                  </a:defRPr>
                </a:pPr>
                <a:r>
                  <a:t>System</a:t>
                </a:r>
              </a:p>
              <a:p>
                <a:pPr algn="ctr">
                  <a:lnSpc>
                    <a:spcPct val="100000"/>
                  </a:lnSpc>
                  <a:spcBef>
                    <a:spcPts val="0"/>
                  </a:spcBef>
                  <a:defRPr sz="1800">
                    <a:latin typeface="Arial"/>
                    <a:ea typeface="Arial"/>
                    <a:cs typeface="Arial"/>
                    <a:sym typeface="Arial"/>
                  </a:defRPr>
                </a:pPr>
                <a:r>
                  <a:t>Outputs</a:t>
                </a:r>
              </a:p>
            </p:txBody>
          </p:sp>
          <p:sp>
            <p:nvSpPr>
              <p:cNvPr id="32" name="System…">
                <a:extLst>
                  <a:ext uri="{FF2B5EF4-FFF2-40B4-BE49-F238E27FC236}">
                    <a16:creationId xmlns:a16="http://schemas.microsoft.com/office/drawing/2014/main" id="{0C387827-F3B7-EF5D-4C9B-0E2EB1A28E1A}"/>
                  </a:ext>
                </a:extLst>
              </p:cNvPr>
              <p:cNvSpPr txBox="1"/>
              <p:nvPr/>
            </p:nvSpPr>
            <p:spPr>
              <a:xfrm>
                <a:off x="0" y="413396"/>
                <a:ext cx="1018554" cy="7400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latin typeface="Arial"/>
                    <a:ea typeface="Arial"/>
                    <a:cs typeface="Arial"/>
                    <a:sym typeface="Arial"/>
                  </a:defRPr>
                </a:pPr>
                <a:r>
                  <a:t>System</a:t>
                </a:r>
              </a:p>
              <a:p>
                <a:pPr algn="ctr">
                  <a:lnSpc>
                    <a:spcPct val="100000"/>
                  </a:lnSpc>
                  <a:spcBef>
                    <a:spcPts val="0"/>
                  </a:spcBef>
                  <a:defRPr sz="1800">
                    <a:latin typeface="Arial"/>
                    <a:ea typeface="Arial"/>
                    <a:cs typeface="Arial"/>
                    <a:sym typeface="Arial"/>
                  </a:defRPr>
                </a:pPr>
                <a:r>
                  <a:t>Inputs</a:t>
                </a:r>
              </a:p>
            </p:txBody>
          </p:sp>
          <p:sp>
            <p:nvSpPr>
              <p:cNvPr id="33" name="Line">
                <a:extLst>
                  <a:ext uri="{FF2B5EF4-FFF2-40B4-BE49-F238E27FC236}">
                    <a16:creationId xmlns:a16="http://schemas.microsoft.com/office/drawing/2014/main" id="{48B2CDFA-A50F-8CDE-AA83-014161061DD0}"/>
                  </a:ext>
                </a:extLst>
              </p:cNvPr>
              <p:cNvSpPr/>
              <p:nvPr/>
            </p:nvSpPr>
            <p:spPr>
              <a:xfrm>
                <a:off x="3404798" y="818044"/>
                <a:ext cx="723849"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sp>
            <p:nvSpPr>
              <p:cNvPr id="34" name="Line">
                <a:extLst>
                  <a:ext uri="{FF2B5EF4-FFF2-40B4-BE49-F238E27FC236}">
                    <a16:creationId xmlns:a16="http://schemas.microsoft.com/office/drawing/2014/main" id="{43AE6F7E-910D-DF8C-4CF6-1BABF2F4329F}"/>
                  </a:ext>
                </a:extLst>
              </p:cNvPr>
              <p:cNvSpPr/>
              <p:nvPr/>
            </p:nvSpPr>
            <p:spPr>
              <a:xfrm>
                <a:off x="1032801" y="783419"/>
                <a:ext cx="723850"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sp>
            <p:nvSpPr>
              <p:cNvPr id="35" name="Feed-forward Control System">
                <a:extLst>
                  <a:ext uri="{FF2B5EF4-FFF2-40B4-BE49-F238E27FC236}">
                    <a16:creationId xmlns:a16="http://schemas.microsoft.com/office/drawing/2014/main" id="{017CB300-B5BD-9679-56DB-1CD87307E563}"/>
                  </a:ext>
                </a:extLst>
              </p:cNvPr>
              <p:cNvSpPr txBox="1"/>
              <p:nvPr/>
            </p:nvSpPr>
            <p:spPr>
              <a:xfrm>
                <a:off x="903513" y="0"/>
                <a:ext cx="3679165" cy="4490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100000"/>
                  </a:lnSpc>
                  <a:spcBef>
                    <a:spcPts val="0"/>
                  </a:spcBef>
                  <a:defRPr sz="2000" b="1">
                    <a:latin typeface="Arial"/>
                    <a:ea typeface="Arial"/>
                    <a:cs typeface="Arial"/>
                    <a:sym typeface="Arial"/>
                  </a:defRPr>
                </a:lvl1pPr>
              </a:lstStyle>
              <a:p>
                <a:r>
                  <a:t>Feed-forward Control System</a:t>
                </a:r>
              </a:p>
            </p:txBody>
          </p:sp>
        </p:grpSp>
        <p:grpSp>
          <p:nvGrpSpPr>
            <p:cNvPr id="6" name="Group">
              <a:extLst>
                <a:ext uri="{FF2B5EF4-FFF2-40B4-BE49-F238E27FC236}">
                  <a16:creationId xmlns:a16="http://schemas.microsoft.com/office/drawing/2014/main" id="{480CFC9C-2F7C-41DB-C083-5942EDB4878D}"/>
                </a:ext>
              </a:extLst>
            </p:cNvPr>
            <p:cNvGrpSpPr/>
            <p:nvPr/>
          </p:nvGrpSpPr>
          <p:grpSpPr>
            <a:xfrm>
              <a:off x="6257726" y="25400"/>
              <a:ext cx="5225050" cy="1974768"/>
              <a:chOff x="0" y="0"/>
              <a:chExt cx="5225048" cy="1974767"/>
            </a:xfrm>
          </p:grpSpPr>
          <p:sp>
            <p:nvSpPr>
              <p:cNvPr id="7" name="Rectangle">
                <a:extLst>
                  <a:ext uri="{FF2B5EF4-FFF2-40B4-BE49-F238E27FC236}">
                    <a16:creationId xmlns:a16="http://schemas.microsoft.com/office/drawing/2014/main" id="{EAD7AACE-2039-E257-411F-1A228F0BC326}"/>
                  </a:ext>
                </a:extLst>
              </p:cNvPr>
              <p:cNvSpPr/>
              <p:nvPr/>
            </p:nvSpPr>
            <p:spPr>
              <a:xfrm>
                <a:off x="5393" y="388869"/>
                <a:ext cx="1014512" cy="622240"/>
              </a:xfrm>
              <a:prstGeom prst="rect">
                <a:avLst/>
              </a:prstGeom>
              <a:noFill/>
              <a:ln w="25400" cap="flat">
                <a:solidFill>
                  <a:srgbClr val="929292"/>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62702CA3-4BDE-229B-8CB2-81009FBE251A}"/>
                  </a:ext>
                </a:extLst>
              </p:cNvPr>
              <p:cNvSpPr/>
              <p:nvPr/>
            </p:nvSpPr>
            <p:spPr>
              <a:xfrm>
                <a:off x="1788101" y="388869"/>
                <a:ext cx="1622205" cy="622240"/>
              </a:xfrm>
              <a:prstGeom prst="rect">
                <a:avLst/>
              </a:prstGeom>
              <a:noFill/>
              <a:ln w="254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00B6F83A-1BA2-6D97-CD17-24B4B885A5C6}"/>
                  </a:ext>
                </a:extLst>
              </p:cNvPr>
              <p:cNvSpPr/>
              <p:nvPr/>
            </p:nvSpPr>
            <p:spPr>
              <a:xfrm>
                <a:off x="4178502" y="388869"/>
                <a:ext cx="1025626" cy="622240"/>
              </a:xfrm>
              <a:prstGeom prst="rect">
                <a:avLst/>
              </a:prstGeom>
              <a:noFill/>
              <a:ln w="25400" cap="flat">
                <a:solidFill>
                  <a:srgbClr val="929292"/>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0" name="Rectangle">
                <a:extLst>
                  <a:ext uri="{FF2B5EF4-FFF2-40B4-BE49-F238E27FC236}">
                    <a16:creationId xmlns:a16="http://schemas.microsoft.com/office/drawing/2014/main" id="{9C1635FA-59A2-EB77-6528-DE12DA59C495}"/>
                  </a:ext>
                </a:extLst>
              </p:cNvPr>
              <p:cNvSpPr/>
              <p:nvPr/>
            </p:nvSpPr>
            <p:spPr>
              <a:xfrm>
                <a:off x="1788101" y="1291174"/>
                <a:ext cx="1622205" cy="622240"/>
              </a:xfrm>
              <a:prstGeom prst="rect">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1200">
                    <a:solidFill>
                      <a:srgbClr val="FFFFFF"/>
                    </a:solidFill>
                    <a:latin typeface="Arial"/>
                    <a:ea typeface="Arial"/>
                    <a:cs typeface="Arial"/>
                    <a:sym typeface="Arial"/>
                  </a:defRPr>
                </a:pPr>
                <a:endParaRPr/>
              </a:p>
            </p:txBody>
          </p:sp>
          <p:sp>
            <p:nvSpPr>
              <p:cNvPr id="11" name="Dynamical…">
                <a:extLst>
                  <a:ext uri="{FF2B5EF4-FFF2-40B4-BE49-F238E27FC236}">
                    <a16:creationId xmlns:a16="http://schemas.microsoft.com/office/drawing/2014/main" id="{D49F1AEF-E66C-8B96-8669-EA2A3869F97D}"/>
                  </a:ext>
                </a:extLst>
              </p:cNvPr>
              <p:cNvSpPr txBox="1"/>
              <p:nvPr/>
            </p:nvSpPr>
            <p:spPr>
              <a:xfrm>
                <a:off x="1919103" y="327515"/>
                <a:ext cx="1360201" cy="7449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solidFill>
                      <a:schemeClr val="accent3">
                        <a:hueOff val="914338"/>
                        <a:satOff val="31515"/>
                        <a:lumOff val="-30790"/>
                      </a:schemeClr>
                    </a:solidFill>
                    <a:latin typeface="Arial"/>
                    <a:ea typeface="Arial"/>
                    <a:cs typeface="Arial"/>
                    <a:sym typeface="Arial"/>
                  </a:defRPr>
                </a:pPr>
                <a:r>
                  <a:t>Dynamical</a:t>
                </a:r>
              </a:p>
              <a:p>
                <a:pPr algn="ctr">
                  <a:lnSpc>
                    <a:spcPct val="100000"/>
                  </a:lnSpc>
                  <a:spcBef>
                    <a:spcPts val="0"/>
                  </a:spcBef>
                  <a:defRPr sz="1800">
                    <a:solidFill>
                      <a:schemeClr val="accent3">
                        <a:hueOff val="914338"/>
                        <a:satOff val="31515"/>
                        <a:lumOff val="-30790"/>
                      </a:schemeClr>
                    </a:solidFill>
                    <a:latin typeface="Arial"/>
                    <a:ea typeface="Arial"/>
                    <a:cs typeface="Arial"/>
                    <a:sym typeface="Arial"/>
                  </a:defRPr>
                </a:pPr>
                <a:r>
                  <a:t>System</a:t>
                </a:r>
              </a:p>
            </p:txBody>
          </p:sp>
          <p:sp>
            <p:nvSpPr>
              <p:cNvPr id="12" name="System…">
                <a:extLst>
                  <a:ext uri="{FF2B5EF4-FFF2-40B4-BE49-F238E27FC236}">
                    <a16:creationId xmlns:a16="http://schemas.microsoft.com/office/drawing/2014/main" id="{1A223B67-D6AC-929E-F3C2-D79FC948A82F}"/>
                  </a:ext>
                </a:extLst>
              </p:cNvPr>
              <p:cNvSpPr txBox="1"/>
              <p:nvPr/>
            </p:nvSpPr>
            <p:spPr>
              <a:xfrm>
                <a:off x="4157581" y="327515"/>
                <a:ext cx="1067468" cy="7449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latin typeface="Arial"/>
                    <a:ea typeface="Arial"/>
                    <a:cs typeface="Arial"/>
                    <a:sym typeface="Arial"/>
                  </a:defRPr>
                </a:pPr>
                <a:r>
                  <a:t>System</a:t>
                </a:r>
              </a:p>
              <a:p>
                <a:pPr algn="ctr">
                  <a:lnSpc>
                    <a:spcPct val="100000"/>
                  </a:lnSpc>
                  <a:spcBef>
                    <a:spcPts val="0"/>
                  </a:spcBef>
                  <a:defRPr sz="1800">
                    <a:latin typeface="Arial"/>
                    <a:ea typeface="Arial"/>
                    <a:cs typeface="Arial"/>
                    <a:sym typeface="Arial"/>
                  </a:defRPr>
                </a:pPr>
                <a:r>
                  <a:t>Outputs</a:t>
                </a:r>
              </a:p>
            </p:txBody>
          </p:sp>
          <p:sp>
            <p:nvSpPr>
              <p:cNvPr id="13" name="System…">
                <a:extLst>
                  <a:ext uri="{FF2B5EF4-FFF2-40B4-BE49-F238E27FC236}">
                    <a16:creationId xmlns:a16="http://schemas.microsoft.com/office/drawing/2014/main" id="{BCF29558-C154-3691-86B9-546EC846F2FD}"/>
                  </a:ext>
                </a:extLst>
              </p:cNvPr>
              <p:cNvSpPr txBox="1"/>
              <p:nvPr/>
            </p:nvSpPr>
            <p:spPr>
              <a:xfrm>
                <a:off x="0" y="327515"/>
                <a:ext cx="1025299" cy="7449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latin typeface="Arial"/>
                    <a:ea typeface="Arial"/>
                    <a:cs typeface="Arial"/>
                    <a:sym typeface="Arial"/>
                  </a:defRPr>
                </a:pPr>
                <a:r>
                  <a:t>System</a:t>
                </a:r>
              </a:p>
              <a:p>
                <a:pPr algn="ctr">
                  <a:lnSpc>
                    <a:spcPct val="100000"/>
                  </a:lnSpc>
                  <a:spcBef>
                    <a:spcPts val="0"/>
                  </a:spcBef>
                  <a:defRPr sz="1800">
                    <a:latin typeface="Arial"/>
                    <a:ea typeface="Arial"/>
                    <a:cs typeface="Arial"/>
                    <a:sym typeface="Arial"/>
                  </a:defRPr>
                </a:pPr>
                <a:r>
                  <a:t>Inputs</a:t>
                </a:r>
              </a:p>
            </p:txBody>
          </p:sp>
          <p:sp>
            <p:nvSpPr>
              <p:cNvPr id="14" name="Feedback…">
                <a:extLst>
                  <a:ext uri="{FF2B5EF4-FFF2-40B4-BE49-F238E27FC236}">
                    <a16:creationId xmlns:a16="http://schemas.microsoft.com/office/drawing/2014/main" id="{A4A657AA-EF60-D0E8-C748-37BBC27BC7EF}"/>
                  </a:ext>
                </a:extLst>
              </p:cNvPr>
              <p:cNvSpPr txBox="1"/>
              <p:nvPr/>
            </p:nvSpPr>
            <p:spPr>
              <a:xfrm>
                <a:off x="1953795" y="1229820"/>
                <a:ext cx="1290817" cy="7449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lnSpc>
                    <a:spcPct val="100000"/>
                  </a:lnSpc>
                  <a:spcBef>
                    <a:spcPts val="0"/>
                  </a:spcBef>
                  <a:defRPr sz="1800">
                    <a:solidFill>
                      <a:schemeClr val="accent5">
                        <a:hueOff val="-82419"/>
                        <a:satOff val="-9513"/>
                        <a:lumOff val="-16343"/>
                      </a:schemeClr>
                    </a:solidFill>
                    <a:latin typeface="Arial"/>
                    <a:ea typeface="Arial"/>
                    <a:cs typeface="Arial"/>
                    <a:sym typeface="Arial"/>
                  </a:defRPr>
                </a:pPr>
                <a:r>
                  <a:t>Feedback</a:t>
                </a:r>
              </a:p>
              <a:p>
                <a:pPr algn="ctr">
                  <a:lnSpc>
                    <a:spcPct val="100000"/>
                  </a:lnSpc>
                  <a:spcBef>
                    <a:spcPts val="0"/>
                  </a:spcBef>
                  <a:defRPr sz="1800">
                    <a:solidFill>
                      <a:schemeClr val="accent5">
                        <a:hueOff val="-82419"/>
                        <a:satOff val="-9513"/>
                        <a:lumOff val="-16343"/>
                      </a:schemeClr>
                    </a:solidFill>
                    <a:latin typeface="Arial"/>
                    <a:ea typeface="Arial"/>
                    <a:cs typeface="Arial"/>
                    <a:sym typeface="Arial"/>
                  </a:defRPr>
                </a:pPr>
                <a:r>
                  <a:t>Controller</a:t>
                </a:r>
              </a:p>
            </p:txBody>
          </p:sp>
          <p:sp>
            <p:nvSpPr>
              <p:cNvPr id="15" name="Line">
                <a:extLst>
                  <a:ext uri="{FF2B5EF4-FFF2-40B4-BE49-F238E27FC236}">
                    <a16:creationId xmlns:a16="http://schemas.microsoft.com/office/drawing/2014/main" id="{19024080-EDD0-C0AB-2B1D-7DC7A050947B}"/>
                  </a:ext>
                </a:extLst>
              </p:cNvPr>
              <p:cNvSpPr/>
              <p:nvPr/>
            </p:nvSpPr>
            <p:spPr>
              <a:xfrm>
                <a:off x="3427345" y="734843"/>
                <a:ext cx="728643"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sp>
            <p:nvSpPr>
              <p:cNvPr id="16" name="Line">
                <a:extLst>
                  <a:ext uri="{FF2B5EF4-FFF2-40B4-BE49-F238E27FC236}">
                    <a16:creationId xmlns:a16="http://schemas.microsoft.com/office/drawing/2014/main" id="{5F28E4AF-CF63-2419-EED5-39B460FFD0F3}"/>
                  </a:ext>
                </a:extLst>
              </p:cNvPr>
              <p:cNvSpPr/>
              <p:nvPr/>
            </p:nvSpPr>
            <p:spPr>
              <a:xfrm>
                <a:off x="1039641" y="699989"/>
                <a:ext cx="72864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nvGrpSpPr>
              <p:cNvPr id="17" name="Group">
                <a:extLst>
                  <a:ext uri="{FF2B5EF4-FFF2-40B4-BE49-F238E27FC236}">
                    <a16:creationId xmlns:a16="http://schemas.microsoft.com/office/drawing/2014/main" id="{24B69433-8157-B51C-02BB-CE2CE7612ACF}"/>
                  </a:ext>
                </a:extLst>
              </p:cNvPr>
              <p:cNvGrpSpPr/>
              <p:nvPr/>
            </p:nvGrpSpPr>
            <p:grpSpPr>
              <a:xfrm>
                <a:off x="3427345" y="725016"/>
                <a:ext cx="376172" cy="889909"/>
                <a:chOff x="0" y="0"/>
                <a:chExt cx="376170" cy="889907"/>
              </a:xfrm>
            </p:grpSpPr>
            <p:sp>
              <p:nvSpPr>
                <p:cNvPr id="25" name="Line">
                  <a:extLst>
                    <a:ext uri="{FF2B5EF4-FFF2-40B4-BE49-F238E27FC236}">
                      <a16:creationId xmlns:a16="http://schemas.microsoft.com/office/drawing/2014/main" id="{69973047-8C83-8F7B-1C79-EAD693F0AD47}"/>
                    </a:ext>
                  </a:extLst>
                </p:cNvPr>
                <p:cNvSpPr/>
                <p:nvPr/>
              </p:nvSpPr>
              <p:spPr>
                <a:xfrm flipH="1">
                  <a:off x="0" y="877277"/>
                  <a:ext cx="37617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sp>
              <p:nvSpPr>
                <p:cNvPr id="26" name="Line">
                  <a:extLst>
                    <a:ext uri="{FF2B5EF4-FFF2-40B4-BE49-F238E27FC236}">
                      <a16:creationId xmlns:a16="http://schemas.microsoft.com/office/drawing/2014/main" id="{33072AD0-902F-C5D2-9441-130B1C372C49}"/>
                    </a:ext>
                  </a:extLst>
                </p:cNvPr>
                <p:cNvSpPr/>
                <p:nvPr/>
              </p:nvSpPr>
              <p:spPr>
                <a:xfrm flipH="1">
                  <a:off x="364321" y="0"/>
                  <a:ext cx="1" cy="8899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grpSp>
            <p:nvGrpSpPr>
              <p:cNvPr id="18" name="Group">
                <a:extLst>
                  <a:ext uri="{FF2B5EF4-FFF2-40B4-BE49-F238E27FC236}">
                    <a16:creationId xmlns:a16="http://schemas.microsoft.com/office/drawing/2014/main" id="{051D945C-D07E-2CE0-FA1B-FF043121C9CA}"/>
                  </a:ext>
                </a:extLst>
              </p:cNvPr>
              <p:cNvGrpSpPr/>
              <p:nvPr/>
            </p:nvGrpSpPr>
            <p:grpSpPr>
              <a:xfrm>
                <a:off x="1132673" y="432700"/>
                <a:ext cx="635611" cy="1169594"/>
                <a:chOff x="0" y="0"/>
                <a:chExt cx="635609" cy="1169593"/>
              </a:xfrm>
            </p:grpSpPr>
            <p:sp>
              <p:nvSpPr>
                <p:cNvPr id="20" name="Line">
                  <a:extLst>
                    <a:ext uri="{FF2B5EF4-FFF2-40B4-BE49-F238E27FC236}">
                      <a16:creationId xmlns:a16="http://schemas.microsoft.com/office/drawing/2014/main" id="{6908CD97-8674-247B-5AA4-B1C60BC0BE2D}"/>
                    </a:ext>
                  </a:extLst>
                </p:cNvPr>
                <p:cNvSpPr/>
                <p:nvPr/>
              </p:nvSpPr>
              <p:spPr>
                <a:xfrm flipV="1">
                  <a:off x="194566" y="426149"/>
                  <a:ext cx="1" cy="726846"/>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sp>
              <p:nvSpPr>
                <p:cNvPr id="21" name="Line">
                  <a:extLst>
                    <a:ext uri="{FF2B5EF4-FFF2-40B4-BE49-F238E27FC236}">
                      <a16:creationId xmlns:a16="http://schemas.microsoft.com/office/drawing/2014/main" id="{BB5198C4-4512-A596-45AC-C23C7116F9A7}"/>
                    </a:ext>
                  </a:extLst>
                </p:cNvPr>
                <p:cNvSpPr/>
                <p:nvPr/>
              </p:nvSpPr>
              <p:spPr>
                <a:xfrm>
                  <a:off x="175753" y="1169593"/>
                  <a:ext cx="45985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nvGrpSpPr>
                <p:cNvPr id="22" name="Group">
                  <a:extLst>
                    <a:ext uri="{FF2B5EF4-FFF2-40B4-BE49-F238E27FC236}">
                      <a16:creationId xmlns:a16="http://schemas.microsoft.com/office/drawing/2014/main" id="{18115993-78F3-6F46-64E4-2786471D46B5}"/>
                    </a:ext>
                  </a:extLst>
                </p:cNvPr>
                <p:cNvGrpSpPr/>
                <p:nvPr/>
              </p:nvGrpSpPr>
              <p:grpSpPr>
                <a:xfrm>
                  <a:off x="0" y="0"/>
                  <a:ext cx="389133" cy="534577"/>
                  <a:chOff x="0" y="0"/>
                  <a:chExt cx="389132" cy="534576"/>
                </a:xfrm>
              </p:grpSpPr>
              <p:sp>
                <p:nvSpPr>
                  <p:cNvPr id="23" name="Circle">
                    <a:extLst>
                      <a:ext uri="{FF2B5EF4-FFF2-40B4-BE49-F238E27FC236}">
                        <a16:creationId xmlns:a16="http://schemas.microsoft.com/office/drawing/2014/main" id="{AA777CE5-92C3-5F96-297D-122CBDBDC2C1}"/>
                      </a:ext>
                    </a:extLst>
                  </p:cNvPr>
                  <p:cNvSpPr/>
                  <p:nvPr/>
                </p:nvSpPr>
                <p:spPr>
                  <a:xfrm>
                    <a:off x="94145" y="187788"/>
                    <a:ext cx="200844" cy="200843"/>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 name="+">
                    <a:extLst>
                      <a:ext uri="{FF2B5EF4-FFF2-40B4-BE49-F238E27FC236}">
                        <a16:creationId xmlns:a16="http://schemas.microsoft.com/office/drawing/2014/main" id="{E8886B02-C6CB-D88C-99CE-D94ED449B41F}"/>
                      </a:ext>
                    </a:extLst>
                  </p:cNvPr>
                  <p:cNvSpPr txBox="1"/>
                  <p:nvPr/>
                </p:nvSpPr>
                <p:spPr>
                  <a:xfrm>
                    <a:off x="-1" y="0"/>
                    <a:ext cx="389134" cy="534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100000"/>
                      </a:lnSpc>
                      <a:spcBef>
                        <a:spcPts val="0"/>
                      </a:spcBef>
                      <a:defRPr sz="1600"/>
                    </a:lvl1pPr>
                  </a:lstStyle>
                  <a:p>
                    <a:r>
                      <a:t>+</a:t>
                    </a:r>
                  </a:p>
                </p:txBody>
              </p:sp>
            </p:grpSp>
          </p:grpSp>
          <p:sp>
            <p:nvSpPr>
              <p:cNvPr id="19" name="Feedback Control System">
                <a:extLst>
                  <a:ext uri="{FF2B5EF4-FFF2-40B4-BE49-F238E27FC236}">
                    <a16:creationId xmlns:a16="http://schemas.microsoft.com/office/drawing/2014/main" id="{9E5FF32B-A1BE-A90E-5A52-4AF6B7D0AD12}"/>
                  </a:ext>
                </a:extLst>
              </p:cNvPr>
              <p:cNvSpPr txBox="1"/>
              <p:nvPr/>
            </p:nvSpPr>
            <p:spPr>
              <a:xfrm>
                <a:off x="963433" y="0"/>
                <a:ext cx="3271541" cy="4520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100000"/>
                  </a:lnSpc>
                  <a:spcBef>
                    <a:spcPts val="0"/>
                  </a:spcBef>
                  <a:defRPr sz="2000" b="1">
                    <a:solidFill>
                      <a:schemeClr val="accent5">
                        <a:hueOff val="-82419"/>
                        <a:satOff val="-9513"/>
                        <a:lumOff val="-16343"/>
                      </a:schemeClr>
                    </a:solidFill>
                    <a:latin typeface="Arial"/>
                    <a:ea typeface="Arial"/>
                    <a:cs typeface="Arial"/>
                    <a:sym typeface="Arial"/>
                  </a:defRPr>
                </a:lvl1pPr>
              </a:lstStyle>
              <a:p>
                <a:r>
                  <a:t>Feedback Control System</a:t>
                </a:r>
              </a:p>
            </p:txBody>
          </p:sp>
        </p:grpSp>
      </p:grpSp>
      <p:sp>
        <p:nvSpPr>
          <p:cNvPr id="37" name="TextBox 36">
            <a:extLst>
              <a:ext uri="{FF2B5EF4-FFF2-40B4-BE49-F238E27FC236}">
                <a16:creationId xmlns:a16="http://schemas.microsoft.com/office/drawing/2014/main" id="{01BFB9DF-5B7C-4406-DC1A-34C1226CB072}"/>
              </a:ext>
            </a:extLst>
          </p:cNvPr>
          <p:cNvSpPr txBox="1"/>
          <p:nvPr/>
        </p:nvSpPr>
        <p:spPr>
          <a:xfrm>
            <a:off x="8509907" y="3637342"/>
            <a:ext cx="277115" cy="3241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0"/>
              </a:spcBef>
              <a:spcAft>
                <a:spcPts val="0"/>
              </a:spcAft>
              <a:buClrTx/>
              <a:buSzTx/>
              <a:buFontTx/>
              <a:buNone/>
              <a:tabLst/>
            </a:pPr>
            <a:r>
              <a:rPr kumimoji="0" lang="en-US" sz="1600" b="0" i="1" u="none" strike="noStrike" cap="none" spc="0" normalizeH="0" baseline="0">
                <a:ln>
                  <a:noFill/>
                </a:ln>
                <a:solidFill>
                  <a:srgbClr val="000000"/>
                </a:solidFill>
                <a:effectLst/>
                <a:uFillTx/>
                <a:latin typeface="+mn-lt"/>
                <a:ea typeface="+mn-ea"/>
                <a:cs typeface="+mn-cs"/>
                <a:sym typeface="Helvetica Neue"/>
              </a:rPr>
              <a:t>W</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grpSp>
        <p:nvGrpSpPr>
          <p:cNvPr id="41" name="Group 40">
            <a:extLst>
              <a:ext uri="{FF2B5EF4-FFF2-40B4-BE49-F238E27FC236}">
                <a16:creationId xmlns:a16="http://schemas.microsoft.com/office/drawing/2014/main" id="{21E6677A-A983-144D-DDED-A50E82493CEB}"/>
              </a:ext>
            </a:extLst>
          </p:cNvPr>
          <p:cNvGrpSpPr/>
          <p:nvPr/>
        </p:nvGrpSpPr>
        <p:grpSpPr>
          <a:xfrm>
            <a:off x="1354120" y="4757336"/>
            <a:ext cx="10873954" cy="4467777"/>
            <a:chOff x="1354120" y="3847549"/>
            <a:chExt cx="10873954" cy="4467777"/>
          </a:xfrm>
        </p:grpSpPr>
        <p:pic>
          <p:nvPicPr>
            <p:cNvPr id="3" name="Picture 2">
              <a:extLst>
                <a:ext uri="{FF2B5EF4-FFF2-40B4-BE49-F238E27FC236}">
                  <a16:creationId xmlns:a16="http://schemas.microsoft.com/office/drawing/2014/main" id="{53A39BE2-DD74-F0D6-3714-E4AD481BCA3B}"/>
                </a:ext>
              </a:extLst>
            </p:cNvPr>
            <p:cNvPicPr>
              <a:picLocks noChangeAspect="1"/>
            </p:cNvPicPr>
            <p:nvPr/>
          </p:nvPicPr>
          <p:blipFill rotWithShape="1">
            <a:blip r:embed="rId3"/>
            <a:srcRect t="42431"/>
            <a:stretch/>
          </p:blipFill>
          <p:spPr>
            <a:xfrm>
              <a:off x="1354121" y="4229100"/>
              <a:ext cx="10873953" cy="4086226"/>
            </a:xfrm>
            <a:prstGeom prst="rect">
              <a:avLst/>
            </a:prstGeom>
          </p:spPr>
        </p:pic>
        <p:sp>
          <p:nvSpPr>
            <p:cNvPr id="38" name="Rectangle 37">
              <a:extLst>
                <a:ext uri="{FF2B5EF4-FFF2-40B4-BE49-F238E27FC236}">
                  <a16:creationId xmlns:a16="http://schemas.microsoft.com/office/drawing/2014/main" id="{281C374B-9014-7F5D-DA47-1926BC67391E}"/>
                </a:ext>
              </a:extLst>
            </p:cNvPr>
            <p:cNvSpPr/>
            <p:nvPr/>
          </p:nvSpPr>
          <p:spPr>
            <a:xfrm>
              <a:off x="6401212" y="7929563"/>
              <a:ext cx="5678488" cy="3857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0" name="Picture 39">
              <a:extLst>
                <a:ext uri="{FF2B5EF4-FFF2-40B4-BE49-F238E27FC236}">
                  <a16:creationId xmlns:a16="http://schemas.microsoft.com/office/drawing/2014/main" id="{301A3761-88EA-E8C6-E12C-12D18CE10F7D}"/>
                </a:ext>
              </a:extLst>
            </p:cNvPr>
            <p:cNvPicPr>
              <a:picLocks noChangeAspect="1"/>
            </p:cNvPicPr>
            <p:nvPr/>
          </p:nvPicPr>
          <p:blipFill rotWithShape="1">
            <a:blip r:embed="rId3"/>
            <a:srcRect t="14820" b="79335"/>
            <a:stretch/>
          </p:blipFill>
          <p:spPr>
            <a:xfrm>
              <a:off x="1354120" y="3847549"/>
              <a:ext cx="10873953" cy="414892"/>
            </a:xfrm>
            <a:prstGeom prst="rect">
              <a:avLst/>
            </a:prstGeom>
          </p:spPr>
        </p:pic>
      </p:grpSp>
      <p:pic>
        <p:nvPicPr>
          <p:cNvPr id="44" name="Picture 43">
            <a:extLst>
              <a:ext uri="{FF2B5EF4-FFF2-40B4-BE49-F238E27FC236}">
                <a16:creationId xmlns:a16="http://schemas.microsoft.com/office/drawing/2014/main" id="{0827C80B-B9C2-EFF0-1974-9305D50784B8}"/>
              </a:ext>
            </a:extLst>
          </p:cNvPr>
          <p:cNvPicPr>
            <a:picLocks noChangeAspect="1"/>
          </p:cNvPicPr>
          <p:nvPr/>
        </p:nvPicPr>
        <p:blipFill>
          <a:blip r:embed="rId4"/>
          <a:stretch>
            <a:fillRect/>
          </a:stretch>
        </p:blipFill>
        <p:spPr>
          <a:xfrm>
            <a:off x="3086100" y="1008174"/>
            <a:ext cx="7205433" cy="3648757"/>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3B20402-90F7-93B6-2A21-18E47475A363}"/>
                  </a:ext>
                </a:extLst>
              </p:cNvPr>
              <p:cNvSpPr txBox="1"/>
              <p:nvPr/>
            </p:nvSpPr>
            <p:spPr>
              <a:xfrm>
                <a:off x="6502400" y="5894564"/>
                <a:ext cx="2273979" cy="687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r>
                  <a:rPr lang="en-US" altLang="zh-CN" sz="2000" b="0" dirty="0">
                    <a:latin typeface="Times New Roman" panose="02020603050405020304" pitchFamily="18" charset="0"/>
                    <a:cs typeface="Times New Roman" panose="02020603050405020304" pitchFamily="18" charset="0"/>
                  </a:rPr>
                  <a:t>Notice that </a:t>
                </a:r>
                <a14:m>
                  <m:oMath xmlns:m="http://schemas.openxmlformats.org/officeDocument/2006/math">
                    <m:r>
                      <m:rPr>
                        <m:sty m:val="p"/>
                      </m:rPr>
                      <a:rPr lang="en-US" altLang="zh-CN" sz="2000">
                        <a:latin typeface="Cambria Math" panose="02040503050406030204" pitchFamily="18" charset="0"/>
                      </a:rPr>
                      <m:t>H</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r>
                      <a:rPr lang="en-US" altLang="zh-CN" sz="2000" b="0" i="1" smtClean="0">
                        <a:latin typeface="Cambria Math" panose="02040503050406030204" pitchFamily="18" charset="0"/>
                      </a:rPr>
                      <m:t>=0</m:t>
                    </m:r>
                  </m:oMath>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D3B20402-90F7-93B6-2A21-18E47475A363}"/>
                  </a:ext>
                </a:extLst>
              </p:cNvPr>
              <p:cNvSpPr txBox="1">
                <a:spLocks noRot="1" noChangeAspect="1" noMove="1" noResize="1" noEditPoints="1" noAdjustHandles="1" noChangeArrowheads="1" noChangeShapeType="1" noTextEdit="1"/>
              </p:cNvSpPr>
              <p:nvPr/>
            </p:nvSpPr>
            <p:spPr>
              <a:xfrm>
                <a:off x="6502400" y="5894564"/>
                <a:ext cx="2273979" cy="687368"/>
              </a:xfrm>
              <a:prstGeom prst="rect">
                <a:avLst/>
              </a:prstGeom>
              <a:blipFill>
                <a:blip r:embed="rId5"/>
                <a:stretch>
                  <a:fillRect l="-7222" b="-2181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218854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pic>
        <p:nvPicPr>
          <p:cNvPr id="4" name="Picture 3" descr="A graph of an orange line&#10;&#10;Description automatically generated">
            <a:extLst>
              <a:ext uri="{FF2B5EF4-FFF2-40B4-BE49-F238E27FC236}">
                <a16:creationId xmlns:a16="http://schemas.microsoft.com/office/drawing/2014/main" id="{4D073A8F-A37A-C937-C890-BA8BD4D0F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4" y="1072461"/>
            <a:ext cx="8152651" cy="4076326"/>
          </a:xfrm>
          <a:prstGeom prst="rect">
            <a:avLst/>
          </a:prstGeom>
        </p:spPr>
      </p:pic>
      <p:pic>
        <p:nvPicPr>
          <p:cNvPr id="6" name="Picture 5" descr="A blue line on a white background&#10;&#10;Description automatically generated">
            <a:extLst>
              <a:ext uri="{FF2B5EF4-FFF2-40B4-BE49-F238E27FC236}">
                <a16:creationId xmlns:a16="http://schemas.microsoft.com/office/drawing/2014/main" id="{8CB1D186-E517-5E62-4D05-5EAC5E83A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624" y="5148787"/>
            <a:ext cx="8152651" cy="4076326"/>
          </a:xfrm>
          <a:prstGeom prst="rect">
            <a:avLst/>
          </a:prstGeom>
        </p:spPr>
      </p:pic>
    </p:spTree>
    <p:extLst>
      <p:ext uri="{BB962C8B-B14F-4D97-AF65-F5344CB8AC3E}">
        <p14:creationId xmlns:p14="http://schemas.microsoft.com/office/powerpoint/2010/main" val="27486233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dirty="0">
                <a:latin typeface="Cambria" panose="02040503050406030204" pitchFamily="18" charset="0"/>
                <a:ea typeface="Cambria" panose="02040503050406030204" pitchFamily="18" charset="0"/>
              </a:rPr>
              <a:t>3. RNN</a:t>
            </a:r>
            <a:endParaRPr b="1" dirty="0">
              <a:latin typeface="Cambria" panose="02040503050406030204" pitchFamily="18" charset="0"/>
              <a:ea typeface="Cambria" panose="02040503050406030204" pitchFamily="18" charset="0"/>
            </a:endParaRPr>
          </a:p>
        </p:txBody>
      </p:sp>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482187"/>
            <a:ext cx="11607800" cy="6096000"/>
          </a:xfrm>
        </p:spPr>
        <p:txBody>
          <a:bodyPr numCol="1">
            <a:normAutofit/>
          </a:bodyPr>
          <a:lstStyle/>
          <a:p>
            <a:r>
              <a:rPr lang="en-US" altLang="zh-CN" sz="2800" dirty="0">
                <a:latin typeface="Times New Roman" panose="02020603050405020304" pitchFamily="18" charset="0"/>
                <a:cs typeface="Times New Roman" panose="02020603050405020304" pitchFamily="18" charset="0"/>
              </a:rPr>
              <a:t>Structure:</a:t>
            </a:r>
            <a:endPar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a:p>
            <a:pPr lvl="1"/>
            <a:r>
              <a:rPr kumimoji="0" lang="en-US" altLang="zh-CN" sz="2800" b="0" i="0" u="non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Recurrent neural network (RNN)</a:t>
            </a:r>
            <a:endParaRPr kumimoji="0" lang="en-US" altLang="zh-CN" sz="2800" b="0" i="0" u="non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Helvetica Neue"/>
            </a:endParaRPr>
          </a:p>
          <a:p>
            <a:pPr lvl="1"/>
            <a:r>
              <a:rPr lang="en-US" altLang="zh-CN" sz="2800" dirty="0">
                <a:latin typeface="Times New Roman" panose="02020603050405020304" pitchFamily="18" charset="0"/>
                <a:cs typeface="Times New Roman" panose="02020603050405020304" pitchFamily="18" charset="0"/>
              </a:rPr>
              <a:t>Sigmoid activation function (with adjustable gains and shifts)</a:t>
            </a:r>
          </a:p>
          <a:p>
            <a:pPr lvl="1"/>
            <a:r>
              <a:rPr lang="en-US" altLang="zh-CN" sz="2800" dirty="0">
                <a:latin typeface="Times New Roman" panose="02020603050405020304" pitchFamily="18" charset="0"/>
                <a:cs typeface="Times New Roman" panose="02020603050405020304" pitchFamily="18" charset="0"/>
              </a:rPr>
              <a:t>Feedback control on gains</a:t>
            </a:r>
          </a:p>
          <a:p>
            <a:pPr lvl="1"/>
            <a:r>
              <a:rPr lang="en-US" altLang="zh-CN" sz="2800" dirty="0">
                <a:solidFill>
                  <a:srgbClr val="FF0000"/>
                </a:solidFill>
                <a:latin typeface="Times New Roman" panose="02020603050405020304" pitchFamily="18" charset="0"/>
                <a:cs typeface="Times New Roman" panose="02020603050405020304" pitchFamily="18" charset="0"/>
              </a:rPr>
              <a:t>Hebbian learning on synaptic weights </a:t>
            </a:r>
            <a:r>
              <a:rPr lang="en-US" altLang="zh-CN" sz="2800" dirty="0">
                <a:solidFill>
                  <a:srgbClr val="FF0000"/>
                </a:solidFill>
                <a:highlight>
                  <a:srgbClr val="FFFF00"/>
                </a:highlight>
                <a:latin typeface="Times New Roman" panose="02020603050405020304" pitchFamily="18" charset="0"/>
                <a:cs typeface="Times New Roman" panose="02020603050405020304" pitchFamily="18" charset="0"/>
              </a:rPr>
              <a:t>(readout weights)</a:t>
            </a:r>
            <a:endParaRPr lang="en-US" altLang="zh-CN" sz="2800" dirty="0">
              <a:solidFill>
                <a:srgbClr val="FF0000"/>
              </a:solidFill>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Properties:</a:t>
            </a:r>
          </a:p>
          <a:p>
            <a:pPr lvl="1"/>
            <a:r>
              <a:rPr lang="en-US" altLang="zh-CN" sz="2800" dirty="0">
                <a:solidFill>
                  <a:srgbClr val="FF0000"/>
                </a:solidFill>
                <a:latin typeface="Times New Roman" panose="02020603050405020304" pitchFamily="18" charset="0"/>
                <a:cs typeface="Times New Roman" panose="02020603050405020304" pitchFamily="18" charset="0"/>
              </a:rPr>
              <a:t>Transfer of learning from gains to weights</a:t>
            </a:r>
          </a:p>
        </p:txBody>
      </p:sp>
    </p:spTree>
    <p:extLst>
      <p:ext uri="{BB962C8B-B14F-4D97-AF65-F5344CB8AC3E}">
        <p14:creationId xmlns:p14="http://schemas.microsoft.com/office/powerpoint/2010/main" val="126545518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4067" y="-3501"/>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2" name="Rectangle: Rounded Corners 1">
            <a:extLst>
              <a:ext uri="{FF2B5EF4-FFF2-40B4-BE49-F238E27FC236}">
                <a16:creationId xmlns:a16="http://schemas.microsoft.com/office/drawing/2014/main" id="{457E3A57-1955-4781-882E-EEE1F7711688}"/>
              </a:ext>
            </a:extLst>
          </p:cNvPr>
          <p:cNvSpPr/>
          <p:nvPr/>
        </p:nvSpPr>
        <p:spPr>
          <a:xfrm>
            <a:off x="5687489" y="4488621"/>
            <a:ext cx="781664" cy="2566220"/>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D119AB4A-5130-46D2-A95E-A7C28C0397F5}"/>
              </a:ext>
            </a:extLst>
          </p:cNvPr>
          <p:cNvSpPr/>
          <p:nvPr/>
        </p:nvSpPr>
        <p:spPr>
          <a:xfrm>
            <a:off x="9448532" y="5344028"/>
            <a:ext cx="855406" cy="85540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629BFBA1-DDA5-4DD2-87FB-01663AD20E50}"/>
              </a:ext>
            </a:extLst>
          </p:cNvPr>
          <p:cNvSpPr txBox="1"/>
          <p:nvPr/>
        </p:nvSpPr>
        <p:spPr>
          <a:xfrm>
            <a:off x="10256723" y="5296641"/>
            <a:ext cx="143773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100000"/>
              </a:lnSpc>
              <a:spcBef>
                <a:spcPts val="0"/>
              </a:spcBef>
            </a:pPr>
            <a:r>
              <a:rPr lang="en-US" altLang="zh-CN" sz="2400" dirty="0">
                <a:latin typeface="Times New Roman" panose="02020603050405020304" pitchFamily="18" charset="0"/>
                <a:cs typeface="Times New Roman" panose="02020603050405020304" pitchFamily="18" charset="0"/>
              </a:rPr>
              <a:t>Out</a:t>
            </a:r>
            <a:r>
              <a:rPr kumimoji="0" lang="en-US" altLang="zh-CN"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put </a:t>
            </a:r>
            <a:r>
              <a:rPr lang="en-US" altLang="zh-CN" sz="2400" dirty="0" err="1">
                <a:latin typeface="Times New Roman" panose="02020603050405020304" pitchFamily="18" charset="0"/>
                <a:cs typeface="Times New Roman" panose="02020603050405020304" pitchFamily="18" charset="0"/>
              </a:rPr>
              <a:t>z</a:t>
            </a:r>
            <a:r>
              <a:rPr lang="en-US" altLang="zh-CN" sz="2400" baseline="-25000" dirty="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6" name="Straight Arrow Connector 5">
            <a:extLst>
              <a:ext uri="{FF2B5EF4-FFF2-40B4-BE49-F238E27FC236}">
                <a16:creationId xmlns:a16="http://schemas.microsoft.com/office/drawing/2014/main" id="{69C055AC-83F0-465B-A38C-E19B1AD92D1F}"/>
              </a:ext>
            </a:extLst>
          </p:cNvPr>
          <p:cNvCxnSpPr>
            <a:cxnSpLocks/>
            <a:endCxn id="2" idx="1"/>
          </p:cNvCxnSpPr>
          <p:nvPr/>
        </p:nvCxnSpPr>
        <p:spPr>
          <a:xfrm>
            <a:off x="3049371" y="5771731"/>
            <a:ext cx="263811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E34EBC1E-5213-4952-BAB7-69A5BAA539DC}"/>
              </a:ext>
            </a:extLst>
          </p:cNvPr>
          <p:cNvCxnSpPr>
            <a:cxnSpLocks/>
            <a:stCxn id="2" idx="3"/>
            <a:endCxn id="11" idx="2"/>
          </p:cNvCxnSpPr>
          <p:nvPr/>
        </p:nvCxnSpPr>
        <p:spPr>
          <a:xfrm>
            <a:off x="6469153" y="5771731"/>
            <a:ext cx="2979379"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18EF0097-75A8-42DE-B68E-A0B4430B545A}"/>
              </a:ext>
            </a:extLst>
          </p:cNvPr>
          <p:cNvSpPr txBox="1"/>
          <p:nvPr/>
        </p:nvSpPr>
        <p:spPr>
          <a:xfrm>
            <a:off x="7527130" y="4887406"/>
            <a:ext cx="141861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Readout weights H</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cxnSp>
        <p:nvCxnSpPr>
          <p:cNvPr id="19" name="Connector: Curved 18">
            <a:extLst>
              <a:ext uri="{FF2B5EF4-FFF2-40B4-BE49-F238E27FC236}">
                <a16:creationId xmlns:a16="http://schemas.microsoft.com/office/drawing/2014/main" id="{7C0F19B4-23A8-407C-97CD-EFA7B1F05892}"/>
              </a:ext>
            </a:extLst>
          </p:cNvPr>
          <p:cNvCxnSpPr>
            <a:stCxn id="2" idx="3"/>
            <a:endCxn id="2" idx="1"/>
          </p:cNvCxnSpPr>
          <p:nvPr/>
        </p:nvCxnSpPr>
        <p:spPr>
          <a:xfrm flipH="1">
            <a:off x="5687489" y="5771731"/>
            <a:ext cx="781664" cy="12700"/>
          </a:xfrm>
          <a:prstGeom prst="curvedConnector5">
            <a:avLst>
              <a:gd name="adj1" fmla="val -61321"/>
              <a:gd name="adj2" fmla="val -17941937"/>
              <a:gd name="adj3" fmla="val 16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7039038-04DC-456B-A65B-D8117AC61A6A}"/>
              </a:ext>
            </a:extLst>
          </p:cNvPr>
          <p:cNvSpPr txBox="1"/>
          <p:nvPr/>
        </p:nvSpPr>
        <p:spPr>
          <a:xfrm>
            <a:off x="6838987" y="3822519"/>
            <a:ext cx="7308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W</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7" name="TextBox 26">
            <a:extLst>
              <a:ext uri="{FF2B5EF4-FFF2-40B4-BE49-F238E27FC236}">
                <a16:creationId xmlns:a16="http://schemas.microsoft.com/office/drawing/2014/main" id="{B835E0E6-10C9-46A5-8800-A16E6422FFD5}"/>
              </a:ext>
            </a:extLst>
          </p:cNvPr>
          <p:cNvSpPr txBox="1"/>
          <p:nvPr/>
        </p:nvSpPr>
        <p:spPr>
          <a:xfrm>
            <a:off x="5821785" y="5532603"/>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x</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28" name="TextBox 27">
            <a:extLst>
              <a:ext uri="{FF2B5EF4-FFF2-40B4-BE49-F238E27FC236}">
                <a16:creationId xmlns:a16="http://schemas.microsoft.com/office/drawing/2014/main" id="{C1ADE580-A47A-47C8-8245-5F853302AE71}"/>
              </a:ext>
            </a:extLst>
          </p:cNvPr>
          <p:cNvSpPr txBox="1"/>
          <p:nvPr/>
        </p:nvSpPr>
        <p:spPr>
          <a:xfrm>
            <a:off x="3656615" y="5267685"/>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a:latin typeface="Times New Roman" panose="02020603050405020304" pitchFamily="18" charset="0"/>
                <a:cs typeface="Times New Roman" panose="02020603050405020304" pitchFamily="18" charset="0"/>
              </a:rPr>
              <a:t>I</a:t>
            </a:r>
            <a:r>
              <a:rPr lang="en-US" altLang="zh-CN" sz="2400" baseline="-25000">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25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AB92742-2908-4BDA-B41F-38F6D5243715}"/>
                  </a:ext>
                </a:extLst>
              </p:cNvPr>
              <p:cNvSpPr txBox="1"/>
              <p:nvPr/>
            </p:nvSpPr>
            <p:spPr>
              <a:xfrm>
                <a:off x="7762126" y="3820132"/>
                <a:ext cx="5609997" cy="312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𝑡</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𝑊</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𝑠</m:t>
                              </m:r>
                            </m:e>
                          </m:d>
                        </m:e>
                      </m:d>
                    </m:oMath>
                  </m:oMathPara>
                </a14:m>
                <a:endParaRPr lang="zh-CN" altLang="en-US" sz="2000"/>
              </a:p>
            </p:txBody>
          </p:sp>
        </mc:Choice>
        <mc:Fallback xmlns="">
          <p:sp>
            <p:nvSpPr>
              <p:cNvPr id="23" name="TextBox 22">
                <a:extLst>
                  <a:ext uri="{FF2B5EF4-FFF2-40B4-BE49-F238E27FC236}">
                    <a16:creationId xmlns:a16="http://schemas.microsoft.com/office/drawing/2014/main" id="{CAB92742-2908-4BDA-B41F-38F6D5243715}"/>
                  </a:ext>
                </a:extLst>
              </p:cNvPr>
              <p:cNvSpPr txBox="1">
                <a:spLocks noRot="1" noChangeAspect="1" noMove="1" noResize="1" noEditPoints="1" noAdjustHandles="1" noChangeArrowheads="1" noChangeShapeType="1" noTextEdit="1"/>
              </p:cNvSpPr>
              <p:nvPr/>
            </p:nvSpPr>
            <p:spPr>
              <a:xfrm>
                <a:off x="7762126" y="3820132"/>
                <a:ext cx="5609997" cy="312650"/>
              </a:xfrm>
              <a:prstGeom prst="rect">
                <a:avLst/>
              </a:prstGeom>
              <a:blipFill>
                <a:blip r:embed="rId3"/>
                <a:stretch>
                  <a:fillRect b="-26923"/>
                </a:stretch>
              </a:blipFill>
              <a:ln w="12700" cap="flat">
                <a:noFill/>
                <a:miter lim="400000"/>
              </a:ln>
              <a:effectLst/>
            </p:spPr>
            <p:txBody>
              <a:bodyPr/>
              <a:lstStyle/>
              <a:p>
                <a:r>
                  <a:rPr lang="en-US">
                    <a:noFill/>
                  </a:rPr>
                  <a:t> </a:t>
                </a:r>
              </a:p>
            </p:txBody>
          </p:sp>
        </mc:Fallback>
      </mc:AlternateContent>
      <p:sp>
        <p:nvSpPr>
          <p:cNvPr id="47" name="Rectangle 46">
            <a:extLst>
              <a:ext uri="{FF2B5EF4-FFF2-40B4-BE49-F238E27FC236}">
                <a16:creationId xmlns:a16="http://schemas.microsoft.com/office/drawing/2014/main" id="{31994F72-F201-4045-BC9D-323E4675570F}"/>
              </a:ext>
            </a:extLst>
          </p:cNvPr>
          <p:cNvSpPr>
            <a:spLocks noChangeAspect="1"/>
          </p:cNvSpPr>
          <p:nvPr/>
        </p:nvSpPr>
        <p:spPr>
          <a:xfrm>
            <a:off x="3519954" y="7379618"/>
            <a:ext cx="1620000" cy="10800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a:solidFill>
                  <a:schemeClr val="tx1"/>
                </a:solidFill>
                <a:latin typeface="Times New Roman" panose="02020603050405020304" pitchFamily="18" charset="0"/>
                <a:ea typeface="Helvetica Neue Medium"/>
                <a:cs typeface="Times New Roman" panose="02020603050405020304" pitchFamily="18" charset="0"/>
                <a:sym typeface="Helvetica Neue Medium"/>
              </a:rPr>
              <a:t>Nonlinear LQR</a:t>
            </a:r>
            <a:endParaRPr kumimoji="0" lang="zh-CN" altLang="en-US" sz="2400" b="0" i="0" u="none" strike="noStrike" cap="none" spc="0" normalizeH="0" baseline="0">
              <a:ln>
                <a:noFill/>
              </a:ln>
              <a:solidFill>
                <a:schemeClr val="tx1"/>
              </a:solidFill>
              <a:effectLst/>
              <a:uFillTx/>
              <a:latin typeface="Times New Roman" panose="02020603050405020304" pitchFamily="18" charset="0"/>
              <a:ea typeface="Helvetica Neue Medium"/>
              <a:cs typeface="Times New Roman" panose="02020603050405020304" pitchFamily="18" charset="0"/>
              <a:sym typeface="Helvetica Neue Medium"/>
            </a:endParaRPr>
          </a:p>
        </p:txBody>
      </p:sp>
      <p:cxnSp>
        <p:nvCxnSpPr>
          <p:cNvPr id="45" name="Straight Arrow Connector 44">
            <a:extLst>
              <a:ext uri="{FF2B5EF4-FFF2-40B4-BE49-F238E27FC236}">
                <a16:creationId xmlns:a16="http://schemas.microsoft.com/office/drawing/2014/main" id="{F2DA36B4-0300-4A19-925D-4EC22C00DCE7}"/>
              </a:ext>
            </a:extLst>
          </p:cNvPr>
          <p:cNvCxnSpPr>
            <a:cxnSpLocks/>
          </p:cNvCxnSpPr>
          <p:nvPr/>
        </p:nvCxnSpPr>
        <p:spPr>
          <a:xfrm>
            <a:off x="7569880" y="5784431"/>
            <a:ext cx="0" cy="2135187"/>
          </a:xfrm>
          <a:prstGeom prst="straightConnector1">
            <a:avLst/>
          </a:prstGeom>
          <a:noFill/>
          <a:ln w="25400" cap="flat">
            <a:solidFill>
              <a:srgbClr val="000000"/>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1022AA4F-8A78-43A5-85F7-DDAC5E0F6D8B}"/>
              </a:ext>
            </a:extLst>
          </p:cNvPr>
          <p:cNvCxnSpPr>
            <a:cxnSpLocks/>
            <a:endCxn id="47" idx="3"/>
          </p:cNvCxnSpPr>
          <p:nvPr/>
        </p:nvCxnSpPr>
        <p:spPr>
          <a:xfrm flipH="1">
            <a:off x="5139954" y="7919618"/>
            <a:ext cx="242992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357525D1-7E7F-4D2D-AE0F-794911BD4847}"/>
              </a:ext>
            </a:extLst>
          </p:cNvPr>
          <p:cNvCxnSpPr>
            <a:cxnSpLocks/>
          </p:cNvCxnSpPr>
          <p:nvPr/>
        </p:nvCxnSpPr>
        <p:spPr>
          <a:xfrm>
            <a:off x="4329954" y="6214182"/>
            <a:ext cx="135753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6" name="Straight Connector 255">
            <a:extLst>
              <a:ext uri="{FF2B5EF4-FFF2-40B4-BE49-F238E27FC236}">
                <a16:creationId xmlns:a16="http://schemas.microsoft.com/office/drawing/2014/main" id="{DFE8150B-AA97-4CDD-81F3-C54603283CF9}"/>
              </a:ext>
            </a:extLst>
          </p:cNvPr>
          <p:cNvCxnSpPr>
            <a:cxnSpLocks/>
            <a:endCxn id="47" idx="0"/>
          </p:cNvCxnSpPr>
          <p:nvPr/>
        </p:nvCxnSpPr>
        <p:spPr>
          <a:xfrm>
            <a:off x="4329954" y="6199434"/>
            <a:ext cx="0" cy="118018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7" name="TextBox 76">
            <a:extLst>
              <a:ext uri="{FF2B5EF4-FFF2-40B4-BE49-F238E27FC236}">
                <a16:creationId xmlns:a16="http://schemas.microsoft.com/office/drawing/2014/main" id="{936B18F0-5CF3-408D-9647-9D7AD25F0A8A}"/>
              </a:ext>
            </a:extLst>
          </p:cNvPr>
          <p:cNvSpPr txBox="1"/>
          <p:nvPr/>
        </p:nvSpPr>
        <p:spPr>
          <a:xfrm>
            <a:off x="4477478" y="6273668"/>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u</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5" name="TextBox 4">
            <a:extLst>
              <a:ext uri="{FF2B5EF4-FFF2-40B4-BE49-F238E27FC236}">
                <a16:creationId xmlns:a16="http://schemas.microsoft.com/office/drawing/2014/main" id="{3AABF110-1D38-34D0-655F-1F6AA43C633A}"/>
              </a:ext>
            </a:extLst>
          </p:cNvPr>
          <p:cNvSpPr txBox="1"/>
          <p:nvPr/>
        </p:nvSpPr>
        <p:spPr>
          <a:xfrm>
            <a:off x="920081" y="1259443"/>
            <a:ext cx="1165291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1733930" rtl="0" fontAlgn="auto" latinLnBrk="0" hangingPunct="0">
              <a:lnSpc>
                <a:spcPct val="150000"/>
              </a:lnSpc>
              <a:spcBef>
                <a:spcPts val="0"/>
              </a:spcBef>
              <a:spcAft>
                <a:spcPts val="0"/>
              </a:spcAft>
              <a:buClrTx/>
              <a:buSzTx/>
              <a:tabLst/>
            </a:pPr>
            <a:r>
              <a:rPr lang="en-US" altLang="zh-CN" sz="2800" dirty="0">
                <a:latin typeface="Times New Roman" panose="02020603050405020304" pitchFamily="18" charset="0"/>
                <a:cs typeface="Times New Roman" panose="02020603050405020304" pitchFamily="18" charset="0"/>
              </a:rPr>
              <a:t>Step 1: </a:t>
            </a:r>
            <a:r>
              <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Make the initial network to output the target using feedback control</a:t>
            </a:r>
          </a:p>
          <a:p>
            <a:pPr marR="0" defTabSz="1733930" rtl="0" fontAlgn="auto" latinLnBrk="0" hangingPunct="0">
              <a:lnSpc>
                <a:spcPct val="150000"/>
              </a:lnSpc>
              <a:spcBef>
                <a:spcPts val="0"/>
              </a:spcBef>
              <a:spcAft>
                <a:spcPts val="0"/>
              </a:spcAft>
              <a:buClrTx/>
              <a:buSzTx/>
              <a:tabLst/>
            </a:pPr>
            <a:r>
              <a:rPr lang="en-US" altLang="zh-CN" sz="2800" dirty="0">
                <a:latin typeface="Times New Roman" panose="02020603050405020304" pitchFamily="18" charset="0"/>
                <a:cs typeface="Times New Roman" panose="02020603050405020304" pitchFamily="18" charset="0"/>
              </a:rPr>
              <a:t>Step 2: Hebbian learning on readout weights</a:t>
            </a:r>
            <a:endPar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7" name="Feedback control is central to intelligent behavior">
            <a:extLst>
              <a:ext uri="{FF2B5EF4-FFF2-40B4-BE49-F238E27FC236}">
                <a16:creationId xmlns:a16="http://schemas.microsoft.com/office/drawing/2014/main" id="{6AB90EEE-7CA4-FCBC-91AA-5972DBDCF830}"/>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3. RNN</a:t>
            </a:r>
            <a:endParaRPr b="1">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C02F9115-C9EE-9834-12E0-0BC73135E7AD}"/>
              </a:ext>
            </a:extLst>
          </p:cNvPr>
          <p:cNvSpPr txBox="1"/>
          <p:nvPr/>
        </p:nvSpPr>
        <p:spPr>
          <a:xfrm>
            <a:off x="2011694" y="5506070"/>
            <a:ext cx="10176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Input</a:t>
            </a:r>
            <a:endParaRPr kumimoji="0" lang="zh-CN" altLang="en-US"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15" name="TextBox 14">
            <a:extLst>
              <a:ext uri="{FF2B5EF4-FFF2-40B4-BE49-F238E27FC236}">
                <a16:creationId xmlns:a16="http://schemas.microsoft.com/office/drawing/2014/main" id="{C19F336C-B713-B1C6-8A96-22D3BF3E333B}"/>
              </a:ext>
            </a:extLst>
          </p:cNvPr>
          <p:cNvSpPr txBox="1"/>
          <p:nvPr/>
        </p:nvSpPr>
        <p:spPr>
          <a:xfrm>
            <a:off x="1692789" y="6101018"/>
            <a:ext cx="169783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Sine wave with random phases</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A058F1-57CC-5068-3846-2D7D6E4E1F4E}"/>
                  </a:ext>
                </a:extLst>
              </p:cNvPr>
              <p:cNvSpPr txBox="1"/>
              <p:nvPr/>
            </p:nvSpPr>
            <p:spPr>
              <a:xfrm>
                <a:off x="8982976" y="5851355"/>
                <a:ext cx="58416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e>
                        <m:sub>
                          <m:r>
                            <a:rPr lang="en-US" altLang="zh-CN" sz="2000" b="0" i="1" smtClean="0">
                              <a:latin typeface="Cambria Math" panose="02040503050406030204" pitchFamily="18" charset="0"/>
                            </a:rPr>
                            <m:t>𝑡</m:t>
                          </m:r>
                        </m:sub>
                      </m:sSub>
                    </m:oMath>
                  </m:oMathPara>
                </a14:m>
                <a:endParaRPr lang="en-US" sz="2000"/>
              </a:p>
            </p:txBody>
          </p:sp>
        </mc:Choice>
        <mc:Fallback xmlns="">
          <p:sp>
            <p:nvSpPr>
              <p:cNvPr id="31" name="TextBox 30">
                <a:extLst>
                  <a:ext uri="{FF2B5EF4-FFF2-40B4-BE49-F238E27FC236}">
                    <a16:creationId xmlns:a16="http://schemas.microsoft.com/office/drawing/2014/main" id="{52A058F1-57CC-5068-3846-2D7D6E4E1F4E}"/>
                  </a:ext>
                </a:extLst>
              </p:cNvPr>
              <p:cNvSpPr txBox="1">
                <a:spLocks noRot="1" noChangeAspect="1" noMove="1" noResize="1" noEditPoints="1" noAdjustHandles="1" noChangeArrowheads="1" noChangeShapeType="1" noTextEdit="1"/>
              </p:cNvSpPr>
              <p:nvPr/>
            </p:nvSpPr>
            <p:spPr>
              <a:xfrm>
                <a:off x="8982976" y="5851355"/>
                <a:ext cx="584163" cy="369332"/>
              </a:xfrm>
              <a:prstGeom prst="rect">
                <a:avLst/>
              </a:prstGeom>
              <a:blipFill>
                <a:blip r:embed="rId4"/>
                <a:stretch>
                  <a:fillRect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5836F5-7DB0-2E26-12D3-721C7D6AB919}"/>
                  </a:ext>
                </a:extLst>
              </p:cNvPr>
              <p:cNvSpPr txBox="1"/>
              <p:nvPr/>
            </p:nvSpPr>
            <p:spPr>
              <a:xfrm>
                <a:off x="10275044" y="5890533"/>
                <a:ext cx="58416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𝑧</m:t>
                              </m:r>
                            </m:e>
                          </m:acc>
                        </m:e>
                        <m:sub>
                          <m:r>
                            <a:rPr lang="en-US" altLang="zh-CN" sz="2000" b="0" i="1" smtClean="0">
                              <a:latin typeface="Cambria Math" panose="02040503050406030204" pitchFamily="18" charset="0"/>
                            </a:rPr>
                            <m:t>𝑡</m:t>
                          </m:r>
                        </m:sub>
                      </m:sSub>
                    </m:oMath>
                  </m:oMathPara>
                </a14:m>
                <a:endParaRPr lang="en-US" sz="2000"/>
              </a:p>
            </p:txBody>
          </p:sp>
        </mc:Choice>
        <mc:Fallback xmlns="">
          <p:sp>
            <p:nvSpPr>
              <p:cNvPr id="32" name="TextBox 31">
                <a:extLst>
                  <a:ext uri="{FF2B5EF4-FFF2-40B4-BE49-F238E27FC236}">
                    <a16:creationId xmlns:a16="http://schemas.microsoft.com/office/drawing/2014/main" id="{EF5836F5-7DB0-2E26-12D3-721C7D6AB919}"/>
                  </a:ext>
                </a:extLst>
              </p:cNvPr>
              <p:cNvSpPr txBox="1">
                <a:spLocks noRot="1" noChangeAspect="1" noMove="1" noResize="1" noEditPoints="1" noAdjustHandles="1" noChangeArrowheads="1" noChangeShapeType="1" noTextEdit="1"/>
              </p:cNvSpPr>
              <p:nvPr/>
            </p:nvSpPr>
            <p:spPr>
              <a:xfrm>
                <a:off x="10275044" y="5890533"/>
                <a:ext cx="584163" cy="369332"/>
              </a:xfrm>
              <a:prstGeom prst="rect">
                <a:avLst/>
              </a:prstGeom>
              <a:blipFill>
                <a:blip r:embed="rId5"/>
                <a:stretch>
                  <a:fillRect b="-3333"/>
                </a:stretch>
              </a:blipFill>
              <a:ln w="12700" cap="flat">
                <a:noFill/>
                <a:miter lim="400000"/>
              </a:ln>
              <a:effectLst/>
            </p:spPr>
            <p:txBody>
              <a:bodyPr/>
              <a:lstStyle/>
              <a:p>
                <a:r>
                  <a:rPr lang="en-US">
                    <a:noFill/>
                  </a:rPr>
                  <a:t> </a:t>
                </a:r>
              </a:p>
            </p:txBody>
          </p:sp>
        </mc:Fallback>
      </mc:AlternateContent>
      <p:sp>
        <p:nvSpPr>
          <p:cNvPr id="33" name="TextBox 32">
            <a:extLst>
              <a:ext uri="{FF2B5EF4-FFF2-40B4-BE49-F238E27FC236}">
                <a16:creationId xmlns:a16="http://schemas.microsoft.com/office/drawing/2014/main" id="{6F9C73AC-6D4D-1EDF-9E11-39D8EA4DB113}"/>
              </a:ext>
            </a:extLst>
          </p:cNvPr>
          <p:cNvSpPr txBox="1"/>
          <p:nvPr/>
        </p:nvSpPr>
        <p:spPr>
          <a:xfrm>
            <a:off x="8985093" y="5239747"/>
            <a:ext cx="4738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lang="en-US" altLang="zh-CN" sz="2400" err="1">
                <a:latin typeface="Times New Roman" panose="02020603050405020304" pitchFamily="18" charset="0"/>
                <a:cs typeface="Times New Roman" panose="02020603050405020304" pitchFamily="18" charset="0"/>
              </a:rPr>
              <a:t>y</a:t>
            </a:r>
            <a:r>
              <a:rPr lang="en-US" altLang="zh-CN" sz="2400" baseline="-25000" err="1">
                <a:latin typeface="Times New Roman" panose="02020603050405020304" pitchFamily="18" charset="0"/>
                <a:cs typeface="Times New Roman" panose="02020603050405020304" pitchFamily="18" charset="0"/>
              </a:rPr>
              <a:t>t</a:t>
            </a:r>
            <a:endParaRPr kumimoji="0" lang="zh-CN" altLang="en-US" sz="2400" b="0" i="0" u="none" strike="noStrike" cap="none" spc="0" normalizeH="0" baseline="3000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3" name="TextBox 2">
            <a:extLst>
              <a:ext uri="{FF2B5EF4-FFF2-40B4-BE49-F238E27FC236}">
                <a16:creationId xmlns:a16="http://schemas.microsoft.com/office/drawing/2014/main" id="{44391BA2-75BE-1ED6-165E-63374AEE39F3}"/>
              </a:ext>
            </a:extLst>
          </p:cNvPr>
          <p:cNvSpPr txBox="1"/>
          <p:nvPr/>
        </p:nvSpPr>
        <p:spPr>
          <a:xfrm>
            <a:off x="7762126" y="6820626"/>
            <a:ext cx="4091420"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1733930" rtl="0" fontAlgn="auto" latinLnBrk="0" hangingPunct="0">
              <a:lnSpc>
                <a:spcPct val="150000"/>
              </a:lnSpc>
              <a:spcBef>
                <a:spcPts val="0"/>
              </a:spcBef>
              <a:spcAft>
                <a:spcPts val="0"/>
              </a:spcAft>
              <a:buClrTx/>
              <a:buSzTx/>
              <a:tabLst/>
            </a:pPr>
            <a:r>
              <a:rPr lang="en-US" altLang="zh-CN" sz="1800" dirty="0">
                <a:latin typeface="Times New Roman" panose="02020603050405020304" pitchFamily="18" charset="0"/>
                <a:cs typeface="Times New Roman" panose="02020603050405020304" pitchFamily="18" charset="0"/>
              </a:rPr>
              <a:t>Hebbian Covariance Rule:</a:t>
            </a:r>
            <a:endParaRPr kumimoji="0" lang="en-US" altLang="zh-C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pic>
        <p:nvPicPr>
          <p:cNvPr id="8" name="Picture 7">
            <a:extLst>
              <a:ext uri="{FF2B5EF4-FFF2-40B4-BE49-F238E27FC236}">
                <a16:creationId xmlns:a16="http://schemas.microsoft.com/office/drawing/2014/main" id="{3BF6A97E-133F-4581-DF3D-D732AA195FDB}"/>
              </a:ext>
            </a:extLst>
          </p:cNvPr>
          <p:cNvPicPr>
            <a:picLocks noChangeAspect="1"/>
          </p:cNvPicPr>
          <p:nvPr/>
        </p:nvPicPr>
        <p:blipFill>
          <a:blip r:embed="rId6"/>
          <a:stretch>
            <a:fillRect/>
          </a:stretch>
        </p:blipFill>
        <p:spPr>
          <a:xfrm>
            <a:off x="7762126" y="7251366"/>
            <a:ext cx="4396230" cy="1188776"/>
          </a:xfrm>
          <a:prstGeom prst="rect">
            <a:avLst/>
          </a:prstGeom>
        </p:spPr>
      </p:pic>
      <p:sp>
        <p:nvSpPr>
          <p:cNvPr id="9" name="TextBox 8">
            <a:extLst>
              <a:ext uri="{FF2B5EF4-FFF2-40B4-BE49-F238E27FC236}">
                <a16:creationId xmlns:a16="http://schemas.microsoft.com/office/drawing/2014/main" id="{A2A14162-C17C-4FA8-AC5E-27A707C8257A}"/>
              </a:ext>
            </a:extLst>
          </p:cNvPr>
          <p:cNvSpPr txBox="1"/>
          <p:nvPr/>
        </p:nvSpPr>
        <p:spPr>
          <a:xfrm>
            <a:off x="7541304" y="8310289"/>
            <a:ext cx="550068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1733930" rtl="0" fontAlgn="auto" latinLnBrk="0" hangingPunct="0">
              <a:lnSpc>
                <a:spcPct val="150000"/>
              </a:lnSpc>
              <a:spcBef>
                <a:spcPts val="0"/>
              </a:spcBef>
              <a:spcAft>
                <a:spcPts val="0"/>
              </a:spcAft>
              <a:buClrTx/>
              <a:buSzTx/>
              <a:tabLst/>
            </a:pPr>
            <a:r>
              <a:rPr lang="en-US" altLang="zh-CN" sz="1800" dirty="0">
                <a:latin typeface="Times New Roman" panose="02020603050405020304" pitchFamily="18" charset="0"/>
                <a:cs typeface="Times New Roman" panose="02020603050405020304" pitchFamily="18" charset="0"/>
              </a:rPr>
              <a:t>Clipping so that ext. weights &gt;= 0, </a:t>
            </a:r>
            <a:r>
              <a:rPr lang="en-US" altLang="zh-CN" sz="1800" dirty="0" err="1">
                <a:latin typeface="Times New Roman" panose="02020603050405020304" pitchFamily="18" charset="0"/>
                <a:cs typeface="Times New Roman" panose="02020603050405020304" pitchFamily="18" charset="0"/>
              </a:rPr>
              <a:t>inh</a:t>
            </a:r>
            <a:r>
              <a:rPr lang="en-US" altLang="zh-CN" sz="1800" dirty="0">
                <a:latin typeface="Times New Roman" panose="02020603050405020304" pitchFamily="18" charset="0"/>
                <a:cs typeface="Times New Roman" panose="02020603050405020304" pitchFamily="18" charset="0"/>
              </a:rPr>
              <a:t>. weights &gt;= 0 </a:t>
            </a:r>
          </a:p>
          <a:p>
            <a:pPr marR="0" defTabSz="1733930" rtl="0" fontAlgn="auto" latinLnBrk="0" hangingPunct="0">
              <a:lnSpc>
                <a:spcPct val="150000"/>
              </a:lnSpc>
              <a:spcBef>
                <a:spcPts val="0"/>
              </a:spcBef>
              <a:spcAft>
                <a:spcPts val="0"/>
              </a:spcAft>
              <a:buClrTx/>
              <a:buSzTx/>
              <a:tabLst/>
            </a:pPr>
            <a:r>
              <a:rPr lang="en-US" altLang="zh-CN" sz="1800" dirty="0">
                <a:latin typeface="Times New Roman" panose="02020603050405020304" pitchFamily="18" charset="0"/>
                <a:cs typeface="Times New Roman" panose="02020603050405020304" pitchFamily="18" charset="0"/>
              </a:rPr>
              <a:t>Normalization so that ext. and </a:t>
            </a:r>
            <a:r>
              <a:rPr lang="en-US" altLang="zh-CN" sz="1800" dirty="0" err="1">
                <a:latin typeface="Times New Roman" panose="02020603050405020304" pitchFamily="18" charset="0"/>
                <a:cs typeface="Times New Roman" panose="02020603050405020304" pitchFamily="18" charset="0"/>
              </a:rPr>
              <a:t>inh</a:t>
            </a:r>
            <a:r>
              <a:rPr lang="en-US" altLang="zh-CN" sz="1800" dirty="0">
                <a:latin typeface="Times New Roman" panose="02020603050405020304" pitchFamily="18" charset="0"/>
                <a:cs typeface="Times New Roman" panose="02020603050405020304" pitchFamily="18" charset="0"/>
              </a:rPr>
              <a:t>. weights sum constant</a:t>
            </a:r>
            <a:endParaRPr kumimoji="0" lang="en-US" altLang="zh-C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269803942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dirty="0">
                <a:latin typeface="Cambria" panose="02040503050406030204" pitchFamily="18" charset="0"/>
                <a:ea typeface="Cambria" panose="02040503050406030204" pitchFamily="18" charset="0"/>
              </a:rPr>
              <a:t>3. RNN</a:t>
            </a:r>
            <a:endParaRPr b="1" dirty="0">
              <a:latin typeface="Cambria" panose="02040503050406030204" pitchFamily="18" charset="0"/>
              <a:ea typeface="Cambria" panose="02040503050406030204" pitchFamily="18" charset="0"/>
            </a:endParaRPr>
          </a:p>
        </p:txBody>
      </p:sp>
      <p:pic>
        <p:nvPicPr>
          <p:cNvPr id="6" name="Picture 5" descr="A graph with numbers and lines&#10;&#10;Description automatically generated with medium confidence">
            <a:extLst>
              <a:ext uri="{FF2B5EF4-FFF2-40B4-BE49-F238E27FC236}">
                <a16:creationId xmlns:a16="http://schemas.microsoft.com/office/drawing/2014/main" id="{F5EB10C6-BD3D-723B-A14D-7FE60CE8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898" y="1278608"/>
            <a:ext cx="7772400" cy="3886200"/>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DA9A7578-5261-5AB8-7620-4F0D1DCDD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4898" y="5164808"/>
            <a:ext cx="7772400" cy="3886200"/>
          </a:xfrm>
          <a:prstGeom prst="rect">
            <a:avLst/>
          </a:prstGeom>
        </p:spPr>
      </p:pic>
    </p:spTree>
    <p:extLst>
      <p:ext uri="{BB962C8B-B14F-4D97-AF65-F5344CB8AC3E}">
        <p14:creationId xmlns:p14="http://schemas.microsoft.com/office/powerpoint/2010/main" val="98866341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dirty="0">
                <a:latin typeface="Cambria" panose="02040503050406030204" pitchFamily="18" charset="0"/>
                <a:ea typeface="Cambria" panose="02040503050406030204" pitchFamily="18" charset="0"/>
              </a:rPr>
              <a:t>3. RNN</a:t>
            </a:r>
            <a:endParaRPr b="1" dirty="0">
              <a:latin typeface="Cambria" panose="02040503050406030204" pitchFamily="18" charset="0"/>
              <a:ea typeface="Cambria" panose="02040503050406030204" pitchFamily="18" charset="0"/>
            </a:endParaRPr>
          </a:p>
        </p:txBody>
      </p:sp>
      <p:pic>
        <p:nvPicPr>
          <p:cNvPr id="3" name="Picture 2" descr="A graph with numbers and dots&#10;&#10;Description automatically generated with medium confidence">
            <a:extLst>
              <a:ext uri="{FF2B5EF4-FFF2-40B4-BE49-F238E27FC236}">
                <a16:creationId xmlns:a16="http://schemas.microsoft.com/office/drawing/2014/main" id="{079A9726-BA2A-3A3C-1254-67C33E29A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898" y="1153879"/>
            <a:ext cx="7772400" cy="3886200"/>
          </a:xfrm>
          <a:prstGeom prst="rect">
            <a:avLst/>
          </a:prstGeom>
        </p:spPr>
      </p:pic>
      <p:pic>
        <p:nvPicPr>
          <p:cNvPr id="5" name="Picture 4" descr="A graph of a system response&#10;&#10;Description automatically generated">
            <a:extLst>
              <a:ext uri="{FF2B5EF4-FFF2-40B4-BE49-F238E27FC236}">
                <a16:creationId xmlns:a16="http://schemas.microsoft.com/office/drawing/2014/main" id="{3ED7A1F3-46C3-4F1F-98F0-8E6EFA9B2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4898" y="5164808"/>
            <a:ext cx="7772400" cy="3886200"/>
          </a:xfrm>
          <a:prstGeom prst="rect">
            <a:avLst/>
          </a:prstGeom>
        </p:spPr>
      </p:pic>
    </p:spTree>
    <p:extLst>
      <p:ext uri="{BB962C8B-B14F-4D97-AF65-F5344CB8AC3E}">
        <p14:creationId xmlns:p14="http://schemas.microsoft.com/office/powerpoint/2010/main" val="22860587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4. Biologically Realistic Controller?</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7888758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4. Biologically Realistic Controller?</a:t>
            </a:r>
            <a:endParaRPr b="1">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80697EEA-89E5-17DB-6D9E-941C28786EE8}"/>
              </a:ext>
            </a:extLst>
          </p:cNvPr>
          <p:cNvPicPr>
            <a:picLocks noChangeAspect="1"/>
          </p:cNvPicPr>
          <p:nvPr/>
        </p:nvPicPr>
        <p:blipFill>
          <a:blip r:embed="rId3"/>
          <a:stretch>
            <a:fillRect/>
          </a:stretch>
        </p:blipFill>
        <p:spPr>
          <a:xfrm>
            <a:off x="2728673" y="1620670"/>
            <a:ext cx="7547454" cy="3852346"/>
          </a:xfrm>
          <a:prstGeom prst="rect">
            <a:avLst/>
          </a:prstGeom>
        </p:spPr>
      </p:pic>
      <p:pic>
        <p:nvPicPr>
          <p:cNvPr id="5" name="Picture 4">
            <a:extLst>
              <a:ext uri="{FF2B5EF4-FFF2-40B4-BE49-F238E27FC236}">
                <a16:creationId xmlns:a16="http://schemas.microsoft.com/office/drawing/2014/main" id="{51CA1BE9-22A4-0149-6FE9-29F48CC08B4B}"/>
              </a:ext>
            </a:extLst>
          </p:cNvPr>
          <p:cNvPicPr>
            <a:picLocks noChangeAspect="1"/>
          </p:cNvPicPr>
          <p:nvPr/>
        </p:nvPicPr>
        <p:blipFill>
          <a:blip r:embed="rId4"/>
          <a:stretch>
            <a:fillRect/>
          </a:stretch>
        </p:blipFill>
        <p:spPr>
          <a:xfrm>
            <a:off x="2687675" y="5906951"/>
            <a:ext cx="7642149" cy="2884227"/>
          </a:xfrm>
          <a:prstGeom prst="rect">
            <a:avLst/>
          </a:prstGeom>
        </p:spPr>
      </p:pic>
    </p:spTree>
    <p:extLst>
      <p:ext uri="{BB962C8B-B14F-4D97-AF65-F5344CB8AC3E}">
        <p14:creationId xmlns:p14="http://schemas.microsoft.com/office/powerpoint/2010/main" val="386172429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4. Biologically Realistic Controller?</a:t>
            </a:r>
            <a:endParaRPr b="1">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03BCE9F-7E8C-8386-EFF1-291C2B8BC463}"/>
              </a:ext>
            </a:extLst>
          </p:cNvPr>
          <p:cNvPicPr>
            <a:picLocks noChangeAspect="1"/>
          </p:cNvPicPr>
          <p:nvPr/>
        </p:nvPicPr>
        <p:blipFill>
          <a:blip r:embed="rId3"/>
          <a:stretch>
            <a:fillRect/>
          </a:stretch>
        </p:blipFill>
        <p:spPr>
          <a:xfrm>
            <a:off x="1057801" y="1433512"/>
            <a:ext cx="10901898" cy="3962195"/>
          </a:xfrm>
          <a:prstGeom prst="rect">
            <a:avLst/>
          </a:prstGeom>
        </p:spPr>
      </p:pic>
      <p:sp>
        <p:nvSpPr>
          <p:cNvPr id="3" name="Text Placeholder 2">
            <a:extLst>
              <a:ext uri="{FF2B5EF4-FFF2-40B4-BE49-F238E27FC236}">
                <a16:creationId xmlns:a16="http://schemas.microsoft.com/office/drawing/2014/main" id="{FA9AD3F3-4953-75D1-724F-F5D912E845B1}"/>
              </a:ext>
            </a:extLst>
          </p:cNvPr>
          <p:cNvSpPr>
            <a:spLocks noGrp="1"/>
          </p:cNvSpPr>
          <p:nvPr>
            <p:ph type="body" idx="1"/>
          </p:nvPr>
        </p:nvSpPr>
        <p:spPr>
          <a:xfrm>
            <a:off x="2300287" y="7331913"/>
            <a:ext cx="8416925" cy="1952771"/>
          </a:xfrm>
        </p:spPr>
        <p:txBody>
          <a:bodyPr numCol="1">
            <a:normAutofit/>
          </a:bodyPr>
          <a:lstStyle/>
          <a:p>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Hebbian learning for C</a:t>
            </a:r>
          </a:p>
          <a:p>
            <a:r>
              <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Local (but non-Hebbian) learning for A, B, L</a:t>
            </a:r>
          </a:p>
          <a:p>
            <a:r>
              <a:rPr lang="en-US" altLang="zh-CN" sz="2400">
                <a:latin typeface="Times New Roman" panose="02020603050405020304" pitchFamily="18" charset="0"/>
                <a:cs typeface="Times New Roman" panose="02020603050405020304" pitchFamily="18" charset="0"/>
              </a:rPr>
              <a:t>Policy gradient method for K</a:t>
            </a:r>
            <a:endParaRPr kumimoji="0" lang="en-US" altLang="zh-CN" sz="24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pic>
        <p:nvPicPr>
          <p:cNvPr id="6" name="Picture 5">
            <a:extLst>
              <a:ext uri="{FF2B5EF4-FFF2-40B4-BE49-F238E27FC236}">
                <a16:creationId xmlns:a16="http://schemas.microsoft.com/office/drawing/2014/main" id="{70ADAC8E-CCD5-7ECA-E653-0EDE393B18A9}"/>
              </a:ext>
            </a:extLst>
          </p:cNvPr>
          <p:cNvPicPr>
            <a:picLocks noChangeAspect="1"/>
          </p:cNvPicPr>
          <p:nvPr/>
        </p:nvPicPr>
        <p:blipFill>
          <a:blip r:embed="rId4"/>
          <a:stretch>
            <a:fillRect/>
          </a:stretch>
        </p:blipFill>
        <p:spPr>
          <a:xfrm>
            <a:off x="2320925" y="5612248"/>
            <a:ext cx="5888158" cy="917635"/>
          </a:xfrm>
          <a:prstGeom prst="rect">
            <a:avLst/>
          </a:prstGeom>
        </p:spPr>
      </p:pic>
      <p:pic>
        <p:nvPicPr>
          <p:cNvPr id="7" name="Picture 6">
            <a:extLst>
              <a:ext uri="{FF2B5EF4-FFF2-40B4-BE49-F238E27FC236}">
                <a16:creationId xmlns:a16="http://schemas.microsoft.com/office/drawing/2014/main" id="{5F170B55-B3DE-78AB-E3BE-F4702A3857E0}"/>
              </a:ext>
            </a:extLst>
          </p:cNvPr>
          <p:cNvPicPr>
            <a:picLocks noChangeAspect="1"/>
          </p:cNvPicPr>
          <p:nvPr/>
        </p:nvPicPr>
        <p:blipFill>
          <a:blip r:embed="rId5"/>
          <a:stretch>
            <a:fillRect/>
          </a:stretch>
        </p:blipFill>
        <p:spPr>
          <a:xfrm>
            <a:off x="2320925" y="6556182"/>
            <a:ext cx="5051425" cy="561269"/>
          </a:xfrm>
          <a:prstGeom prst="rect">
            <a:avLst/>
          </a:prstGeom>
        </p:spPr>
      </p:pic>
    </p:spTree>
    <p:extLst>
      <p:ext uri="{BB962C8B-B14F-4D97-AF65-F5344CB8AC3E}">
        <p14:creationId xmlns:p14="http://schemas.microsoft.com/office/powerpoint/2010/main" val="31950403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dirty="0">
                <a:latin typeface="Cambria" panose="02040503050406030204" pitchFamily="18" charset="0"/>
                <a:ea typeface="Cambria" panose="02040503050406030204" pitchFamily="18" charset="0"/>
              </a:rPr>
              <a:t>4. Biologically Realistic Controller?</a:t>
            </a:r>
            <a:endParaRPr b="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116922D8-D699-3B13-9CA4-F3DB8210B5A5}"/>
              </a:ext>
            </a:extLst>
          </p:cNvPr>
          <p:cNvPicPr>
            <a:picLocks noChangeAspect="1"/>
          </p:cNvPicPr>
          <p:nvPr/>
        </p:nvPicPr>
        <p:blipFill>
          <a:blip r:embed="rId3"/>
          <a:stretch>
            <a:fillRect/>
          </a:stretch>
        </p:blipFill>
        <p:spPr>
          <a:xfrm>
            <a:off x="1081087" y="1743074"/>
            <a:ext cx="10595164" cy="4429126"/>
          </a:xfrm>
          <a:prstGeom prst="rect">
            <a:avLst/>
          </a:prstGeom>
        </p:spPr>
      </p:pic>
      <p:sp>
        <p:nvSpPr>
          <p:cNvPr id="3" name="Text Placeholder 2">
            <a:extLst>
              <a:ext uri="{FF2B5EF4-FFF2-40B4-BE49-F238E27FC236}">
                <a16:creationId xmlns:a16="http://schemas.microsoft.com/office/drawing/2014/main" id="{760E5903-D22F-794C-8285-14CFF5C0F89D}"/>
              </a:ext>
            </a:extLst>
          </p:cNvPr>
          <p:cNvSpPr>
            <a:spLocks noGrp="1"/>
          </p:cNvSpPr>
          <p:nvPr>
            <p:ph type="body" idx="1"/>
          </p:nvPr>
        </p:nvSpPr>
        <p:spPr>
          <a:xfrm>
            <a:off x="920081" y="6772275"/>
            <a:ext cx="11607800" cy="2278733"/>
          </a:xfrm>
        </p:spPr>
        <p:txBody>
          <a:bodyPr numCol="1">
            <a:normAutofit/>
          </a:bodyPr>
          <a:lstStyle/>
          <a:p>
            <a:r>
              <a:rPr lang="en-US" altLang="zh-CN" sz="2800" dirty="0">
                <a:latin typeface="Times New Roman" panose="02020603050405020304" pitchFamily="18" charset="0"/>
                <a:cs typeface="Times New Roman" panose="02020603050405020304" pitchFamily="18" charset="0"/>
              </a:rPr>
              <a:t>Use a single hidden layer neural network to design a nonlinear controller</a:t>
            </a:r>
            <a:endParaRPr kumimoji="0" lang="en-US" altLang="zh-C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39291122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p:cNvGrpSpPr/>
          <p:nvPr/>
        </p:nvGrpSpPr>
        <p:grpSpPr>
          <a:xfrm>
            <a:off x="-7242" y="0"/>
            <a:ext cx="13019284" cy="9760602"/>
            <a:chOff x="0" y="0"/>
            <a:chExt cx="13019283" cy="9760600"/>
          </a:xfrm>
        </p:grpSpPr>
        <p:sp>
          <p:nvSpPr>
            <p:cNvPr id="19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19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195" name="Feed-forward control (FFC) vs. Feedback control (FBC) systems"/>
          <p:cNvSpPr txBox="1"/>
          <p:nvPr/>
        </p:nvSpPr>
        <p:spPr>
          <a:xfrm>
            <a:off x="749484" y="221091"/>
            <a:ext cx="11505832"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14350" indent="-514350" defTabSz="584200">
              <a:lnSpc>
                <a:spcPct val="100000"/>
              </a:lnSpc>
              <a:spcBef>
                <a:spcPts val="0"/>
              </a:spcBef>
              <a:buAutoNum type="arabicPeriod"/>
              <a:defRPr>
                <a:latin typeface="Arial"/>
                <a:ea typeface="Arial"/>
                <a:cs typeface="Arial"/>
                <a:sym typeface="Arial"/>
              </a:defRPr>
            </a:pPr>
            <a:r>
              <a:rPr lang="en-US" b="1">
                <a:latin typeface="Cambria" panose="02040503050406030204" pitchFamily="18" charset="0"/>
                <a:ea typeface="Cambria" panose="02040503050406030204" pitchFamily="18" charset="0"/>
              </a:rPr>
              <a:t>Introduction: Problematic Backpropagation</a:t>
            </a:r>
          </a:p>
        </p:txBody>
      </p:sp>
      <p:pic>
        <p:nvPicPr>
          <p:cNvPr id="2" name="Picture 1">
            <a:extLst>
              <a:ext uri="{FF2B5EF4-FFF2-40B4-BE49-F238E27FC236}">
                <a16:creationId xmlns:a16="http://schemas.microsoft.com/office/drawing/2014/main" id="{6E522CCC-1D08-4F94-3883-2267633E0675}"/>
              </a:ext>
            </a:extLst>
          </p:cNvPr>
          <p:cNvPicPr>
            <a:picLocks noChangeAspect="1"/>
          </p:cNvPicPr>
          <p:nvPr/>
        </p:nvPicPr>
        <p:blipFill>
          <a:blip r:embed="rId3"/>
          <a:stretch>
            <a:fillRect/>
          </a:stretch>
        </p:blipFill>
        <p:spPr>
          <a:xfrm>
            <a:off x="2870200" y="4087684"/>
            <a:ext cx="7874000" cy="4850322"/>
          </a:xfrm>
          <a:prstGeom prst="rect">
            <a:avLst/>
          </a:prstGeom>
        </p:spPr>
      </p:pic>
      <p:sp>
        <p:nvSpPr>
          <p:cNvPr id="6" name="TextBox 5">
            <a:extLst>
              <a:ext uri="{FF2B5EF4-FFF2-40B4-BE49-F238E27FC236}">
                <a16:creationId xmlns:a16="http://schemas.microsoft.com/office/drawing/2014/main" id="{47D25D21-FDC7-1ADD-425C-64C7758B99FA}"/>
              </a:ext>
            </a:extLst>
          </p:cNvPr>
          <p:cNvSpPr txBox="1"/>
          <p:nvPr/>
        </p:nvSpPr>
        <p:spPr>
          <a:xfrm>
            <a:off x="907715" y="1109161"/>
            <a:ext cx="11183019"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150000"/>
              </a:lnSpc>
              <a:spcBef>
                <a:spcPts val="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Conventionally, we backpropagate errors to synaptic weights to train the neural network, but it is not biologically realistic</a:t>
            </a:r>
          </a:p>
          <a:p>
            <a:pPr marL="457200" marR="0" indent="-457200" defTabSz="1733930" rtl="0" fontAlgn="auto" latinLnBrk="0" hangingPunct="0">
              <a:lnSpc>
                <a:spcPct val="150000"/>
              </a:lnSpc>
              <a:spcBef>
                <a:spcPts val="0"/>
              </a:spcBef>
              <a:spcAft>
                <a:spcPts val="0"/>
              </a:spcAft>
              <a:buClrTx/>
              <a:buSzTx/>
              <a:buFont typeface="Arial" panose="020B0604020202020204" pitchFamily="34" charset="0"/>
              <a:buChar char="•"/>
              <a:tabLst/>
            </a:pPr>
            <a:r>
              <a:rPr lang="en-US" altLang="zh-CN" sz="2800">
                <a:latin typeface="Times New Roman" panose="02020603050405020304" pitchFamily="18" charset="0"/>
                <a:cs typeface="Times New Roman" panose="02020603050405020304" pitchFamily="18" charset="0"/>
              </a:rPr>
              <a:t>The brain uses Hebbian learning to update synaptic weights, but it is slow and unsupervised</a:t>
            </a:r>
          </a:p>
        </p:txBody>
      </p:sp>
    </p:spTree>
    <p:extLst>
      <p:ext uri="{BB962C8B-B14F-4D97-AF65-F5344CB8AC3E}">
        <p14:creationId xmlns:p14="http://schemas.microsoft.com/office/powerpoint/2010/main" val="3385061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endParaRPr b="1" dirty="0">
              <a:latin typeface="Cambria" panose="02040503050406030204" pitchFamily="18" charset="0"/>
              <a:ea typeface="Cambria" panose="02040503050406030204" pitchFamily="18" charset="0"/>
            </a:endParaRPr>
          </a:p>
        </p:txBody>
      </p:sp>
      <p:pic>
        <p:nvPicPr>
          <p:cNvPr id="4" name="Picture 3" descr="A diagram of a graph&#10;&#10;Description automatically generated">
            <a:extLst>
              <a:ext uri="{FF2B5EF4-FFF2-40B4-BE49-F238E27FC236}">
                <a16:creationId xmlns:a16="http://schemas.microsoft.com/office/drawing/2014/main" id="{BCCD560E-057F-323D-6918-B6F1FB1B1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187" y="5164808"/>
            <a:ext cx="7772400" cy="3886200"/>
          </a:xfrm>
          <a:prstGeom prst="rect">
            <a:avLst/>
          </a:prstGeom>
        </p:spPr>
      </p:pic>
      <p:pic>
        <p:nvPicPr>
          <p:cNvPr id="7" name="Picture 6" descr="A graph of a function&#10;&#10;Description automatically generated with medium confidence">
            <a:extLst>
              <a:ext uri="{FF2B5EF4-FFF2-40B4-BE49-F238E27FC236}">
                <a16:creationId xmlns:a16="http://schemas.microsoft.com/office/drawing/2014/main" id="{9CB3BA9C-6C29-712F-093C-FD634BBED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187" y="1278608"/>
            <a:ext cx="7772400" cy="3886200"/>
          </a:xfrm>
          <a:prstGeom prst="rect">
            <a:avLst/>
          </a:prstGeom>
        </p:spPr>
      </p:pic>
      <p:sp>
        <p:nvSpPr>
          <p:cNvPr id="9" name="Feedback control is central to intelligent behavior">
            <a:extLst>
              <a:ext uri="{FF2B5EF4-FFF2-40B4-BE49-F238E27FC236}">
                <a16:creationId xmlns:a16="http://schemas.microsoft.com/office/drawing/2014/main" id="{F86E400E-D550-3EC5-47D8-B31F68198EAF}"/>
              </a:ext>
            </a:extLst>
          </p:cNvPr>
          <p:cNvSpPr txBox="1"/>
          <p:nvPr/>
        </p:nvSpPr>
        <p:spPr>
          <a:xfrm>
            <a:off x="1072481" y="3886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dirty="0">
                <a:latin typeface="Cambria" panose="02040503050406030204" pitchFamily="18" charset="0"/>
                <a:ea typeface="Cambria" panose="02040503050406030204" pitchFamily="18" charset="0"/>
              </a:rPr>
              <a:t>Supplementary figure: Hebbian learning on target</a:t>
            </a:r>
            <a:endParaRPr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05510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017725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1. Introduction: Gain Modulation</a:t>
            </a:r>
            <a:endParaRPr b="1">
              <a:latin typeface="Cambria" panose="02040503050406030204" pitchFamily="18" charset="0"/>
              <a:ea typeface="Cambria" panose="02040503050406030204" pitchFamily="18" charset="0"/>
            </a:endParaRPr>
          </a:p>
        </p:txBody>
      </p:sp>
      <p:sp>
        <p:nvSpPr>
          <p:cNvPr id="35" name="TextBox 34">
            <a:extLst>
              <a:ext uri="{FF2B5EF4-FFF2-40B4-BE49-F238E27FC236}">
                <a16:creationId xmlns:a16="http://schemas.microsoft.com/office/drawing/2014/main" id="{0D7A2A26-7A93-40B8-96FC-A93DBCC16441}"/>
              </a:ext>
            </a:extLst>
          </p:cNvPr>
          <p:cNvSpPr txBox="1"/>
          <p:nvPr/>
        </p:nvSpPr>
        <p:spPr>
          <a:xfrm>
            <a:off x="920081" y="962825"/>
            <a:ext cx="10805610" cy="16989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1733930" rtl="0" fontAlgn="auto" latinLnBrk="0" hangingPunct="0">
              <a:lnSpc>
                <a:spcPct val="90000"/>
              </a:lnSpc>
              <a:spcBef>
                <a:spcPts val="3200"/>
              </a:spcBef>
              <a:spcAft>
                <a:spcPts val="0"/>
              </a:spcAft>
              <a:buClrTx/>
              <a:buSzTx/>
              <a:buFont typeface="Arial" panose="020B0604020202020204" pitchFamily="34" charset="0"/>
              <a:buChar char="•"/>
              <a:tabLst/>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How is rapid feedback control exerted?</a:t>
            </a:r>
          </a:p>
          <a:p>
            <a:pPr marL="457200" indent="-457200">
              <a:buFont typeface="Arial" panose="020B0604020202020204" pitchFamily="34" charset="0"/>
              <a:buChar char="•"/>
            </a:pPr>
            <a:r>
              <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Response modulation is a robust experimental phenomena</a:t>
            </a:r>
          </a:p>
        </p:txBody>
      </p:sp>
      <p:sp>
        <p:nvSpPr>
          <p:cNvPr id="2" name="TextBox 1">
            <a:extLst>
              <a:ext uri="{FF2B5EF4-FFF2-40B4-BE49-F238E27FC236}">
                <a16:creationId xmlns:a16="http://schemas.microsoft.com/office/drawing/2014/main" id="{FD5FC985-6CF5-45D7-8C62-D9A5C9381F85}"/>
              </a:ext>
            </a:extLst>
          </p:cNvPr>
          <p:cNvSpPr txBox="1"/>
          <p:nvPr/>
        </p:nvSpPr>
        <p:spPr>
          <a:xfrm>
            <a:off x="9583175" y="9327587"/>
            <a:ext cx="32888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1733930" rtl="0" fontAlgn="auto" latinLnBrk="0" hangingPunct="0">
              <a:lnSpc>
                <a:spcPct val="100000"/>
              </a:lnSpc>
              <a:spcBef>
                <a:spcPts val="0"/>
              </a:spcBef>
              <a:spcAft>
                <a:spcPts val="0"/>
              </a:spcAft>
              <a:buClrTx/>
              <a:buSzTx/>
              <a:buFontTx/>
              <a:buNone/>
              <a:tabLst/>
            </a:pPr>
            <a:r>
              <a:rPr lang="en-US" altLang="zh-CN" sz="1800">
                <a:latin typeface="Times New Roman" panose="02020603050405020304" pitchFamily="18" charset="0"/>
                <a:cs typeface="Times New Roman" panose="02020603050405020304" pitchFamily="18" charset="0"/>
              </a:rPr>
              <a:t>Ferguson &amp; Cardin (2020)</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6" name="TextBox 5">
            <a:extLst>
              <a:ext uri="{FF2B5EF4-FFF2-40B4-BE49-F238E27FC236}">
                <a16:creationId xmlns:a16="http://schemas.microsoft.com/office/drawing/2014/main" id="{6A041F6C-AFA4-F710-D74A-69C33B2CDF1F}"/>
              </a:ext>
            </a:extLst>
          </p:cNvPr>
          <p:cNvSpPr txBox="1"/>
          <p:nvPr/>
        </p:nvSpPr>
        <p:spPr>
          <a:xfrm>
            <a:off x="1286199" y="6487999"/>
            <a:ext cx="2762920"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90000"/>
              </a:lnSpc>
              <a:spcBef>
                <a:spcPts val="3200"/>
              </a:spcBef>
              <a:spcAft>
                <a:spcPts val="0"/>
              </a:spcAft>
              <a:buClrTx/>
              <a:buSzTx/>
              <a:buFontTx/>
              <a:buNone/>
              <a:tabLst/>
            </a:pPr>
            <a:r>
              <a:rPr lang="en-US" sz="2800">
                <a:solidFill>
                  <a:srgbClr val="FF0000"/>
                </a:solidFill>
                <a:latin typeface="Times New Roman" panose="02020603050405020304" pitchFamily="18" charset="0"/>
                <a:cs typeface="Times New Roman" panose="02020603050405020304" pitchFamily="18" charset="0"/>
              </a:rPr>
              <a:t>Gain Modulation</a:t>
            </a:r>
            <a:endParaRPr kumimoji="0" lang="en-US" sz="2800" b="0" i="0" u="none" strike="noStrike" cap="none" spc="0" normalizeH="0" baseline="0">
              <a:ln>
                <a:noFill/>
              </a:ln>
              <a:solidFill>
                <a:srgbClr val="FF0000"/>
              </a:solidFill>
              <a:effectLst/>
              <a:uFillTx/>
              <a:latin typeface="Times New Roman" panose="02020603050405020304" pitchFamily="18" charset="0"/>
              <a:cs typeface="Times New Roman" panose="02020603050405020304" pitchFamily="18" charset="0"/>
              <a:sym typeface="Helvetica Neue"/>
            </a:endParaRPr>
          </a:p>
        </p:txBody>
      </p:sp>
      <p:sp>
        <p:nvSpPr>
          <p:cNvPr id="8" name="TextBox 7">
            <a:extLst>
              <a:ext uri="{FF2B5EF4-FFF2-40B4-BE49-F238E27FC236}">
                <a16:creationId xmlns:a16="http://schemas.microsoft.com/office/drawing/2014/main" id="{12795585-0808-FB2D-D6E0-5831832AC3CB}"/>
              </a:ext>
            </a:extLst>
          </p:cNvPr>
          <p:cNvSpPr txBox="1"/>
          <p:nvPr/>
        </p:nvSpPr>
        <p:spPr>
          <a:xfrm>
            <a:off x="4616632" y="6487999"/>
            <a:ext cx="3101820"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733930" rtl="0" fontAlgn="auto" latinLnBrk="0" hangingPunct="0">
              <a:lnSpc>
                <a:spcPct val="90000"/>
              </a:lnSpc>
              <a:spcBef>
                <a:spcPts val="3200"/>
              </a:spcBef>
              <a:spcAft>
                <a:spcPts val="0"/>
              </a:spcAft>
              <a:buClrTx/>
              <a:buSzTx/>
              <a:buFontTx/>
              <a:buNone/>
              <a:tabLst/>
            </a:pPr>
            <a:r>
              <a:rPr lang="en-US" sz="2800">
                <a:solidFill>
                  <a:srgbClr val="FF0000"/>
                </a:solidFill>
                <a:latin typeface="Times New Roman" panose="02020603050405020304" pitchFamily="18" charset="0"/>
                <a:cs typeface="Times New Roman" panose="02020603050405020304" pitchFamily="18" charset="0"/>
              </a:rPr>
              <a:t>Shift Modulation</a:t>
            </a:r>
            <a:endParaRPr kumimoji="0" lang="en-US" sz="2800" b="0" i="0" u="none" strike="noStrike" cap="none" spc="0" normalizeH="0" baseline="0">
              <a:ln>
                <a:noFill/>
              </a:ln>
              <a:solidFill>
                <a:srgbClr val="FF0000"/>
              </a:solidFill>
              <a:effectLst/>
              <a:uFillTx/>
              <a:latin typeface="Times New Roman" panose="02020603050405020304" pitchFamily="18" charset="0"/>
              <a:cs typeface="Times New Roman" panose="02020603050405020304" pitchFamily="18" charset="0"/>
              <a:sym typeface="Helvetica Neue"/>
            </a:endParaRPr>
          </a:p>
        </p:txBody>
      </p:sp>
      <p:pic>
        <p:nvPicPr>
          <p:cNvPr id="7" name="Screenshot 2023-11-02 at 1.57.43 PM.png" descr="Screenshot 2023-11-02 at 1.57.43 PM.png">
            <a:extLst>
              <a:ext uri="{FF2B5EF4-FFF2-40B4-BE49-F238E27FC236}">
                <a16:creationId xmlns:a16="http://schemas.microsoft.com/office/drawing/2014/main" id="{49B1480D-577E-5FCE-89AA-A938D253BFDC}"/>
              </a:ext>
            </a:extLst>
          </p:cNvPr>
          <p:cNvPicPr>
            <a:picLocks noChangeAspect="1"/>
          </p:cNvPicPr>
          <p:nvPr/>
        </p:nvPicPr>
        <p:blipFill rotWithShape="1">
          <a:blip r:embed="rId3"/>
          <a:srcRect t="12367" r="47302"/>
          <a:stretch/>
        </p:blipFill>
        <p:spPr>
          <a:xfrm>
            <a:off x="8073413" y="3044330"/>
            <a:ext cx="4798652" cy="4723450"/>
          </a:xfrm>
          <a:prstGeom prst="rect">
            <a:avLst/>
          </a:prstGeom>
          <a:ln w="12700">
            <a:miter lim="400000"/>
          </a:ln>
        </p:spPr>
      </p:pic>
      <p:grpSp>
        <p:nvGrpSpPr>
          <p:cNvPr id="17" name="Group 16">
            <a:extLst>
              <a:ext uri="{FF2B5EF4-FFF2-40B4-BE49-F238E27FC236}">
                <a16:creationId xmlns:a16="http://schemas.microsoft.com/office/drawing/2014/main" id="{52B46BFC-710A-D04F-D815-F316C04C93C8}"/>
              </a:ext>
            </a:extLst>
          </p:cNvPr>
          <p:cNvGrpSpPr/>
          <p:nvPr/>
        </p:nvGrpSpPr>
        <p:grpSpPr>
          <a:xfrm>
            <a:off x="1377280" y="3055171"/>
            <a:ext cx="3263901" cy="3587674"/>
            <a:chOff x="1580479" y="3067126"/>
            <a:chExt cx="3263901" cy="3587674"/>
          </a:xfrm>
        </p:grpSpPr>
        <p:pic>
          <p:nvPicPr>
            <p:cNvPr id="3" name="Screenshot 2023-11-02 at 1.58.40 PM.png" descr="Screenshot 2023-11-02 at 1.58.40 PM.png">
              <a:extLst>
                <a:ext uri="{FF2B5EF4-FFF2-40B4-BE49-F238E27FC236}">
                  <a16:creationId xmlns:a16="http://schemas.microsoft.com/office/drawing/2014/main" id="{C1ED9A7F-A744-B0F8-FF9A-603CD836E5BE}"/>
                </a:ext>
              </a:extLst>
            </p:cNvPr>
            <p:cNvPicPr>
              <a:picLocks noChangeAspect="1"/>
            </p:cNvPicPr>
            <p:nvPr/>
          </p:nvPicPr>
          <p:blipFill rotWithShape="1">
            <a:blip r:embed="rId4"/>
            <a:srcRect l="872" t="37370" r="71887" b="40347"/>
            <a:stretch/>
          </p:blipFill>
          <p:spPr>
            <a:xfrm>
              <a:off x="1580479" y="3067126"/>
              <a:ext cx="3009900" cy="3587674"/>
            </a:xfrm>
            <a:prstGeom prst="rect">
              <a:avLst/>
            </a:prstGeom>
            <a:ln w="12700">
              <a:miter lim="400000"/>
            </a:ln>
          </p:spPr>
        </p:pic>
        <p:sp>
          <p:nvSpPr>
            <p:cNvPr id="15" name="Rectangle 14">
              <a:extLst>
                <a:ext uri="{FF2B5EF4-FFF2-40B4-BE49-F238E27FC236}">
                  <a16:creationId xmlns:a16="http://schemas.microsoft.com/office/drawing/2014/main" id="{2E1C9881-7472-4CD3-4ACD-116FA52DE6E9}"/>
                </a:ext>
              </a:extLst>
            </p:cNvPr>
            <p:cNvSpPr/>
            <p:nvPr/>
          </p:nvSpPr>
          <p:spPr>
            <a:xfrm>
              <a:off x="3929980" y="5418010"/>
              <a:ext cx="914400" cy="38948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29" name="Group 28">
            <a:extLst>
              <a:ext uri="{FF2B5EF4-FFF2-40B4-BE49-F238E27FC236}">
                <a16:creationId xmlns:a16="http://schemas.microsoft.com/office/drawing/2014/main" id="{29295253-596B-42EC-7E5E-F718226C70FA}"/>
              </a:ext>
            </a:extLst>
          </p:cNvPr>
          <p:cNvGrpSpPr/>
          <p:nvPr/>
        </p:nvGrpSpPr>
        <p:grpSpPr>
          <a:xfrm>
            <a:off x="4049119" y="2924110"/>
            <a:ext cx="3778949" cy="3905380"/>
            <a:chOff x="7112000" y="3238500"/>
            <a:chExt cx="3778949" cy="3905380"/>
          </a:xfrm>
        </p:grpSpPr>
        <p:pic>
          <p:nvPicPr>
            <p:cNvPr id="25" name="Screenshot 2023-11-02 at 1.58.40 PM.png" descr="Screenshot 2023-11-02 at 1.58.40 PM.png">
              <a:extLst>
                <a:ext uri="{FF2B5EF4-FFF2-40B4-BE49-F238E27FC236}">
                  <a16:creationId xmlns:a16="http://schemas.microsoft.com/office/drawing/2014/main" id="{2450129E-98F3-E420-5C1C-EF04B475DD67}"/>
                </a:ext>
              </a:extLst>
            </p:cNvPr>
            <p:cNvPicPr>
              <a:picLocks noChangeAspect="1"/>
            </p:cNvPicPr>
            <p:nvPr/>
          </p:nvPicPr>
          <p:blipFill rotWithShape="1">
            <a:blip r:embed="rId4"/>
            <a:srcRect l="69484" t="37448" r="459" b="40269"/>
            <a:stretch/>
          </p:blipFill>
          <p:spPr>
            <a:xfrm>
              <a:off x="7569897" y="3397353"/>
              <a:ext cx="3321052" cy="3587674"/>
            </a:xfrm>
            <a:prstGeom prst="rect">
              <a:avLst/>
            </a:prstGeom>
            <a:ln w="12700">
              <a:miter lim="400000"/>
            </a:ln>
          </p:spPr>
        </p:pic>
        <p:sp>
          <p:nvSpPr>
            <p:cNvPr id="27" name="Rectangle 26">
              <a:extLst>
                <a:ext uri="{FF2B5EF4-FFF2-40B4-BE49-F238E27FC236}">
                  <a16:creationId xmlns:a16="http://schemas.microsoft.com/office/drawing/2014/main" id="{0EABBFEE-E0ED-559D-5CAF-9A4C4B084286}"/>
                </a:ext>
              </a:extLst>
            </p:cNvPr>
            <p:cNvSpPr/>
            <p:nvPr/>
          </p:nvSpPr>
          <p:spPr>
            <a:xfrm>
              <a:off x="7264400" y="3238500"/>
              <a:ext cx="1371600" cy="12065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0129B360-8A56-011E-B350-281C6CD672C6}"/>
                </a:ext>
              </a:extLst>
            </p:cNvPr>
            <p:cNvSpPr/>
            <p:nvPr/>
          </p:nvSpPr>
          <p:spPr>
            <a:xfrm>
              <a:off x="7112000" y="6478874"/>
              <a:ext cx="838200" cy="6650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E11234-5CD3-7594-9BA7-3DCE0FF25F4A}"/>
                  </a:ext>
                </a:extLst>
              </p:cNvPr>
              <p:cNvSpPr txBox="1"/>
              <p:nvPr/>
            </p:nvSpPr>
            <p:spPr>
              <a:xfrm>
                <a:off x="779060" y="7779384"/>
                <a:ext cx="8216518" cy="107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32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r</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𝜎</m:t>
                      </m:r>
                      <m:d>
                        <m:d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dPr>
                        <m:e>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d>
                            <m:d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dPr>
                            <m:e>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𝑥</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d>
                        </m:e>
                      </m:d>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 </m:t>
                      </m:r>
                      <m:f>
                        <m:f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fPr>
                        <m:num>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1</m:t>
                          </m:r>
                        </m:num>
                        <m:den>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1+</m:t>
                          </m:r>
                          <m:func>
                            <m:func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funcPr>
                            <m:fName>
                              <m:r>
                                <m:rPr>
                                  <m:sty m:val="p"/>
                                </m:rPr>
                                <a:rPr kumimoji="0" lang="en-US" altLang="zh-CN" sz="3200" b="0" i="0"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exp</m:t>
                              </m:r>
                            </m:fName>
                            <m:e>
                              <m:d>
                                <m:d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dPr>
                                <m:e>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d>
                                    <m:dPr>
                                      <m:ctrlP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dPr>
                                    <m:e>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𝑥</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kumimoji="0" lang="en-US" altLang="zh-CN" sz="32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d>
                                </m:e>
                              </m:d>
                            </m:e>
                          </m:func>
                        </m:den>
                      </m:f>
                    </m:oMath>
                  </m:oMathPara>
                </a14:m>
                <a:endParaRPr lang="en-US"/>
              </a:p>
            </p:txBody>
          </p:sp>
        </mc:Choice>
        <mc:Fallback xmlns="">
          <p:sp>
            <p:nvSpPr>
              <p:cNvPr id="31" name="TextBox 30">
                <a:extLst>
                  <a:ext uri="{FF2B5EF4-FFF2-40B4-BE49-F238E27FC236}">
                    <a16:creationId xmlns:a16="http://schemas.microsoft.com/office/drawing/2014/main" id="{59E11234-5CD3-7594-9BA7-3DCE0FF25F4A}"/>
                  </a:ext>
                </a:extLst>
              </p:cNvPr>
              <p:cNvSpPr txBox="1">
                <a:spLocks noRot="1" noChangeAspect="1" noMove="1" noResize="1" noEditPoints="1" noAdjustHandles="1" noChangeArrowheads="1" noChangeShapeType="1" noTextEdit="1"/>
              </p:cNvSpPr>
              <p:nvPr/>
            </p:nvSpPr>
            <p:spPr>
              <a:xfrm>
                <a:off x="779060" y="7779384"/>
                <a:ext cx="8216518" cy="1074653"/>
              </a:xfrm>
              <a:prstGeom prst="rect">
                <a:avLst/>
              </a:prstGeom>
              <a:blipFill>
                <a:blip r:embed="rId5"/>
                <a:stretch>
                  <a:fillRect t="-3529" b="-8235"/>
                </a:stretch>
              </a:blipFill>
              <a:ln w="12700" cap="flat">
                <a:noFill/>
                <a:miter lim="400000"/>
              </a:ln>
              <a:effectLst/>
            </p:spPr>
            <p:txBody>
              <a:bodyPr/>
              <a:lstStyle/>
              <a:p>
                <a:r>
                  <a:rPr lang="en-US">
                    <a:noFill/>
                  </a:rPr>
                  <a:t> </a:t>
                </a:r>
              </a:p>
            </p:txBody>
          </p:sp>
        </mc:Fallback>
      </mc:AlternateContent>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p:cNvGrpSpPr/>
          <p:nvPr/>
        </p:nvGrpSpPr>
        <p:grpSpPr>
          <a:xfrm>
            <a:off x="-14484" y="0"/>
            <a:ext cx="13019284" cy="9760602"/>
            <a:chOff x="0" y="0"/>
            <a:chExt cx="13019283" cy="9760600"/>
          </a:xfrm>
        </p:grpSpPr>
        <p:sp>
          <p:nvSpPr>
            <p:cNvPr id="266"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67"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10" name="Feedback control is central to intelligent behavior">
            <a:extLst>
              <a:ext uri="{FF2B5EF4-FFF2-40B4-BE49-F238E27FC236}">
                <a16:creationId xmlns:a16="http://schemas.microsoft.com/office/drawing/2014/main" id="{F1C15802-9202-42E1-822F-4ADF20B78133}"/>
              </a:ext>
            </a:extLst>
          </p:cNvPr>
          <p:cNvSpPr txBox="1"/>
          <p:nvPr/>
        </p:nvSpPr>
        <p:spPr>
          <a:xfrm>
            <a:off x="920081" y="236217"/>
            <a:ext cx="1017725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1. Introduction: Our</a:t>
            </a:r>
            <a:r>
              <a:rPr lang="zh-CN" altLang="en-US" b="1">
                <a:latin typeface="Cambria" panose="02040503050406030204" pitchFamily="18" charset="0"/>
                <a:ea typeface="Cambria" panose="02040503050406030204" pitchFamily="18" charset="0"/>
              </a:rPr>
              <a:t> </a:t>
            </a:r>
            <a:r>
              <a:rPr lang="en-US" altLang="zh-CN" b="1">
                <a:latin typeface="Cambria" panose="02040503050406030204" pitchFamily="18" charset="0"/>
                <a:ea typeface="Cambria" panose="02040503050406030204" pitchFamily="18" charset="0"/>
              </a:rPr>
              <a:t>Vision</a:t>
            </a:r>
            <a:endParaRPr b="1">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236E5108-5533-46BC-033B-B77F5D7497C3}"/>
              </a:ext>
            </a:extLst>
          </p:cNvPr>
          <p:cNvSpPr>
            <a:spLocks noGrp="1"/>
          </p:cNvSpPr>
          <p:nvPr>
            <p:ph type="body" idx="1"/>
          </p:nvPr>
        </p:nvSpPr>
        <p:spPr>
          <a:xfrm>
            <a:off x="920081" y="1402144"/>
            <a:ext cx="11513219" cy="6408356"/>
          </a:xfrm>
        </p:spPr>
        <p:txBody>
          <a:bodyPr numCol="1">
            <a:normAutofit/>
          </a:bodyPr>
          <a:lstStyle/>
          <a:p>
            <a:pPr marL="0" indent="0">
              <a:lnSpc>
                <a:spcPct val="160000"/>
              </a:lnSpc>
              <a:buNone/>
            </a:pPr>
            <a:r>
              <a:rPr kumimoji="0" lang="en-US" altLang="zh-CN"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A</a:t>
            </a:r>
            <a:r>
              <a:rPr kumimoji="0" lang="zh-CN" altLang="en-US"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kumimoji="0" lang="en-US" altLang="zh-CN" sz="2800" b="0" i="0" u="sng"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rPr>
              <a:t>biologically realistic neural network for learning, using feedback control through gain modulation and Hebbian learning on synaptic weights.</a:t>
            </a:r>
          </a:p>
          <a:p>
            <a:pPr marL="0" indent="0">
              <a:buNone/>
            </a:pPr>
            <a:endParaRPr lang="en-US" altLang="zh-CN" sz="2800" b="1">
              <a:latin typeface="Times New Roman" panose="02020603050405020304" pitchFamily="18" charset="0"/>
              <a:cs typeface="Times New Roman" panose="02020603050405020304" pitchFamily="18" charset="0"/>
            </a:endParaRPr>
          </a:p>
          <a:p>
            <a:pPr marL="0" indent="0">
              <a:buNone/>
            </a:pPr>
            <a:r>
              <a:rPr lang="en-US" altLang="zh-CN" sz="2800" b="1">
                <a:latin typeface="Times New Roman" panose="02020603050405020304" pitchFamily="18" charset="0"/>
                <a:cs typeface="Times New Roman" panose="02020603050405020304" pitchFamily="18" charset="0"/>
              </a:rPr>
              <a:t>Transfer of learning from gains to weights</a:t>
            </a:r>
            <a:endParaRPr lang="en-US" altLang="zh-CN" sz="28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CN" sz="2800">
                <a:latin typeface="Times New Roman" panose="02020603050405020304" pitchFamily="18" charset="0"/>
                <a:cs typeface="Times New Roman" panose="02020603050405020304" pitchFamily="18" charset="0"/>
              </a:rPr>
              <a:t>Feedback control quickly makes the network to output the target</a:t>
            </a:r>
          </a:p>
          <a:p>
            <a:pPr marL="514350" indent="-514350">
              <a:buFont typeface="+mj-lt"/>
              <a:buAutoNum type="arabicPeriod"/>
            </a:pPr>
            <a:r>
              <a:rPr lang="en-US" altLang="zh-CN" sz="2800">
                <a:latin typeface="Times New Roman" panose="02020603050405020304" pitchFamily="18" charset="0"/>
                <a:cs typeface="Times New Roman" panose="02020603050405020304" pitchFamily="18" charset="0"/>
              </a:rPr>
              <a:t>Hebbian learning gradually adjusts the synaptic weights</a:t>
            </a:r>
          </a:p>
          <a:p>
            <a:pPr marL="514350" indent="-514350">
              <a:buFont typeface="+mj-lt"/>
              <a:buAutoNum type="arabicPeriod"/>
            </a:pPr>
            <a:r>
              <a:rPr lang="en-US" altLang="zh-CN" sz="2800">
                <a:latin typeface="Times New Roman" panose="02020603050405020304" pitchFamily="18" charset="0"/>
                <a:cs typeface="Times New Roman" panose="02020603050405020304" pitchFamily="18" charset="0"/>
              </a:rPr>
              <a:t>The network eventually outputs the target without the need of control</a:t>
            </a:r>
          </a:p>
        </p:txBody>
      </p:sp>
    </p:spTree>
    <p:extLst>
      <p:ext uri="{BB962C8B-B14F-4D97-AF65-F5344CB8AC3E}">
        <p14:creationId xmlns:p14="http://schemas.microsoft.com/office/powerpoint/2010/main" val="9994047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Feedback Control and Gain Modulation in Feedforward Network</a:t>
            </a:r>
            <a:endParaRPr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049035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p:cNvGrpSpPr/>
          <p:nvPr/>
        </p:nvGrpSpPr>
        <p:grpSpPr>
          <a:xfrm>
            <a:off x="7835060" y="5370706"/>
            <a:ext cx="5169740" cy="3680302"/>
            <a:chOff x="0" y="0"/>
            <a:chExt cx="5013050" cy="3568755"/>
          </a:xfrm>
        </p:grpSpPr>
        <p:pic>
          <p:nvPicPr>
            <p:cNvPr id="260" name="Screen Shot 2023-05-22 at 8.51.13 AM.png" descr="Screen Shot 2023-05-22 at 8.51.13 AM.png"/>
            <p:cNvPicPr>
              <a:picLocks noChangeAspect="1"/>
            </p:cNvPicPr>
            <p:nvPr/>
          </p:nvPicPr>
          <p:blipFill>
            <a:blip r:embed="rId3"/>
            <a:stretch>
              <a:fillRect/>
            </a:stretch>
          </p:blipFill>
          <p:spPr>
            <a:xfrm>
              <a:off x="0" y="583540"/>
              <a:ext cx="5013051" cy="2985216"/>
            </a:xfrm>
            <a:prstGeom prst="rect">
              <a:avLst/>
            </a:prstGeom>
            <a:ln w="12700" cap="flat">
              <a:noFill/>
              <a:miter lim="400000"/>
            </a:ln>
            <a:effectLst/>
          </p:spPr>
        </p:pic>
        <p:sp>
          <p:nvSpPr>
            <p:cNvPr id="264" name="Connection Line"/>
            <p:cNvSpPr/>
            <p:nvPr/>
          </p:nvSpPr>
          <p:spPr>
            <a:xfrm>
              <a:off x="2595714" y="-1"/>
              <a:ext cx="1647544" cy="761187"/>
            </a:xfrm>
            <a:custGeom>
              <a:avLst/>
              <a:gdLst/>
              <a:ahLst/>
              <a:cxnLst>
                <a:cxn ang="0">
                  <a:pos x="wd2" y="hd2"/>
                </a:cxn>
                <a:cxn ang="5400000">
                  <a:pos x="wd2" y="hd2"/>
                </a:cxn>
                <a:cxn ang="10800000">
                  <a:pos x="wd2" y="hd2"/>
                </a:cxn>
                <a:cxn ang="16200000">
                  <a:pos x="wd2" y="hd2"/>
                </a:cxn>
              </a:cxnLst>
              <a:rect l="0" t="0" r="r" b="b"/>
              <a:pathLst>
                <a:path w="21600" h="16345" extrusionOk="0">
                  <a:moveTo>
                    <a:pt x="0" y="16345"/>
                  </a:moveTo>
                  <a:cubicBezTo>
                    <a:pt x="5479" y="-3397"/>
                    <a:pt x="12679" y="-5255"/>
                    <a:pt x="21600" y="10770"/>
                  </a:cubicBezTo>
                </a:path>
              </a:pathLst>
            </a:custGeom>
            <a:noFill/>
            <a:ln w="25400" cap="flat">
              <a:solidFill>
                <a:srgbClr val="000000"/>
              </a:solidFill>
              <a:prstDash val="solid"/>
              <a:miter lim="400000"/>
            </a:ln>
            <a:effectLst/>
          </p:spPr>
          <p:txBody>
            <a:bodyPr/>
            <a:lstStyle/>
            <a:p>
              <a:endParaRPr/>
            </a:p>
          </p:txBody>
        </p:sp>
        <p:sp>
          <p:nvSpPr>
            <p:cNvPr id="262" name="Line"/>
            <p:cNvSpPr/>
            <p:nvPr/>
          </p:nvSpPr>
          <p:spPr>
            <a:xfrm>
              <a:off x="4153416" y="409192"/>
              <a:ext cx="271508" cy="27150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p:sp>
        <p:nvSpPr>
          <p:cNvPr id="31" name="TextBox 30">
            <a:extLst>
              <a:ext uri="{FF2B5EF4-FFF2-40B4-BE49-F238E27FC236}">
                <a16:creationId xmlns:a16="http://schemas.microsoft.com/office/drawing/2014/main" id="{C9EA1AAD-4BF6-4F29-9F5D-70B2F42E6E4F}"/>
              </a:ext>
            </a:extLst>
          </p:cNvPr>
          <p:cNvSpPr txBox="1"/>
          <p:nvPr/>
        </p:nvSpPr>
        <p:spPr>
          <a:xfrm>
            <a:off x="9583175" y="9327587"/>
            <a:ext cx="32888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1733930" rtl="0" fontAlgn="auto" latinLnBrk="0" hangingPunct="0">
              <a:lnSpc>
                <a:spcPct val="100000"/>
              </a:lnSpc>
              <a:spcBef>
                <a:spcPts val="0"/>
              </a:spcBef>
              <a:spcAft>
                <a:spcPts val="0"/>
              </a:spcAft>
              <a:buClrTx/>
              <a:buSzTx/>
              <a:buFontTx/>
              <a:buNone/>
              <a:tabLst/>
            </a:pPr>
            <a:r>
              <a:rPr lang="en-US" altLang="zh-CN" sz="1800" err="1">
                <a:latin typeface="Times New Roman" panose="02020603050405020304" pitchFamily="18" charset="0"/>
                <a:cs typeface="Times New Roman" panose="02020603050405020304" pitchFamily="18" charset="0"/>
              </a:rPr>
              <a:t>Swinehart</a:t>
            </a:r>
            <a:r>
              <a:rPr lang="en-US" altLang="zh-CN" sz="1800">
                <a:latin typeface="Times New Roman" panose="02020603050405020304" pitchFamily="18" charset="0"/>
                <a:cs typeface="Times New Roman" panose="02020603050405020304" pitchFamily="18" charset="0"/>
              </a:rPr>
              <a:t> and Abbott (2005)</a:t>
            </a:r>
            <a:endParaRPr kumimoji="0" lang="zh-CN" altLang="en-US" sz="1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482187"/>
            <a:ext cx="11607800" cy="6096000"/>
          </a:xfrm>
        </p:spPr>
        <p:txBody>
          <a:bodyPr numCol="1">
            <a:normAutofit/>
          </a:bodyPr>
          <a:lstStyle/>
          <a:p>
            <a:r>
              <a:rPr lang="en-US" altLang="zh-CN" sz="2800">
                <a:latin typeface="Times New Roman" panose="02020603050405020304" pitchFamily="18" charset="0"/>
                <a:cs typeface="Times New Roman" panose="02020603050405020304" pitchFamily="18" charset="0"/>
              </a:rPr>
              <a:t>Structure:</a:t>
            </a:r>
            <a:endParaRPr kumimoji="0" lang="en-US" altLang="zh-CN" sz="2800" b="0" i="0" u="none" strike="noStrike" cap="none" spc="0" normalizeH="0" baseline="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a:p>
            <a:pPr lvl="1"/>
            <a:r>
              <a:rPr kumimoji="0" lang="en-US" altLang="zh-CN" sz="2800" b="0" i="0" u="none" cap="none" spc="0" normalizeH="0" baseline="0">
                <a:ln>
                  <a:noFill/>
                </a:ln>
                <a:solidFill>
                  <a:schemeClr val="tx1"/>
                </a:solidFill>
                <a:effectLst/>
                <a:uFillTx/>
                <a:latin typeface="Times New Roman" panose="02020603050405020304" pitchFamily="18" charset="0"/>
                <a:cs typeface="Times New Roman" panose="02020603050405020304" pitchFamily="18" charset="0"/>
                <a:sym typeface="Helvetica Neue"/>
              </a:rPr>
              <a:t>Feedforward network</a:t>
            </a:r>
          </a:p>
          <a:p>
            <a:pPr lvl="2"/>
            <a:r>
              <a:rPr lang="en-US" altLang="zh-CN" sz="2800">
                <a:latin typeface="Times New Roman" panose="02020603050405020304" pitchFamily="18" charset="0"/>
                <a:cs typeface="Times New Roman" panose="02020603050405020304" pitchFamily="18" charset="0"/>
              </a:rPr>
              <a:t>Sigmoid activation function (with adjustable gains and shifts)</a:t>
            </a:r>
          </a:p>
          <a:p>
            <a:pPr lvl="1"/>
            <a:r>
              <a:rPr lang="en-US" altLang="zh-CN" sz="2800">
                <a:latin typeface="Times New Roman" panose="02020603050405020304" pitchFamily="18" charset="0"/>
                <a:cs typeface="Times New Roman" panose="02020603050405020304" pitchFamily="18" charset="0"/>
              </a:rPr>
              <a:t>Feedback control on gains (and shifts)</a:t>
            </a:r>
          </a:p>
          <a:p>
            <a:pPr lvl="1"/>
            <a:r>
              <a:rPr lang="en-US" altLang="zh-CN" sz="2800">
                <a:latin typeface="Times New Roman" panose="02020603050405020304" pitchFamily="18" charset="0"/>
                <a:cs typeface="Times New Roman" panose="02020603050405020304" pitchFamily="18" charset="0"/>
              </a:rPr>
              <a:t>Hebbian learning on synaptic weights</a:t>
            </a:r>
          </a:p>
          <a:p>
            <a:r>
              <a:rPr lang="en-US" altLang="zh-CN" sz="2800">
                <a:latin typeface="Times New Roman" panose="02020603050405020304" pitchFamily="18" charset="0"/>
                <a:cs typeface="Times New Roman" panose="02020603050405020304" pitchFamily="18" charset="0"/>
              </a:rPr>
              <a:t>Properties:</a:t>
            </a:r>
          </a:p>
          <a:p>
            <a:pPr lvl="1"/>
            <a:r>
              <a:rPr lang="en-US" altLang="zh-CN" sz="2800">
                <a:latin typeface="Times New Roman" panose="02020603050405020304" pitchFamily="18" charset="0"/>
                <a:cs typeface="Times New Roman" panose="02020603050405020304" pitchFamily="18" charset="0"/>
              </a:rPr>
              <a:t>Transfer of learning from gains to weights</a:t>
            </a:r>
          </a:p>
          <a:p>
            <a:pPr lvl="1"/>
            <a:r>
              <a:rPr lang="en-US" altLang="zh-CN" sz="2800">
                <a:latin typeface="Times New Roman" panose="02020603050405020304" pitchFamily="18" charset="0"/>
                <a:cs typeface="Times New Roman" panose="02020603050405020304" pitchFamily="18" charset="0"/>
              </a:rPr>
              <a:t>Adaptation under perturbation</a:t>
            </a:r>
          </a:p>
        </p:txBody>
      </p:sp>
    </p:spTree>
    <p:extLst>
      <p:ext uri="{BB962C8B-B14F-4D97-AF65-F5344CB8AC3E}">
        <p14:creationId xmlns:p14="http://schemas.microsoft.com/office/powerpoint/2010/main" val="2096446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p:cNvGrpSpPr/>
          <p:nvPr/>
        </p:nvGrpSpPr>
        <p:grpSpPr>
          <a:xfrm>
            <a:off x="-4067" y="-3501"/>
            <a:ext cx="13019284" cy="9760602"/>
            <a:chOff x="0" y="0"/>
            <a:chExt cx="13019283" cy="9760600"/>
          </a:xfrm>
        </p:grpSpPr>
        <p:sp>
          <p:nvSpPr>
            <p:cNvPr id="232" name="Rectangle"/>
            <p:cNvSpPr/>
            <p:nvPr/>
          </p:nvSpPr>
          <p:spPr>
            <a:xfrm>
              <a:off x="0" y="0"/>
              <a:ext cx="13012933" cy="978080"/>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sp>
          <p:nvSpPr>
            <p:cNvPr id="233" name="Rectangle"/>
            <p:cNvSpPr/>
            <p:nvPr/>
          </p:nvSpPr>
          <p:spPr>
            <a:xfrm>
              <a:off x="6350" y="9228612"/>
              <a:ext cx="13012934" cy="531989"/>
            </a:xfrm>
            <a:prstGeom prst="rect">
              <a:avLst/>
            </a:prstGeom>
            <a:solidFill>
              <a:srgbClr val="53585F">
                <a:alpha val="12420"/>
              </a:srgb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lnSpc>
                  <a:spcPct val="100000"/>
                </a:lnSpc>
                <a:spcBef>
                  <a:spcPts val="0"/>
                </a:spcBef>
                <a:defRPr sz="2400">
                  <a:solidFill>
                    <a:srgbClr val="FFFFFF"/>
                  </a:solidFill>
                  <a:latin typeface="Helvetica Light"/>
                  <a:ea typeface="Helvetica Light"/>
                  <a:cs typeface="Helvetica Light"/>
                  <a:sym typeface="Helvetica Light"/>
                </a:defRPr>
              </a:pPr>
              <a:endParaRPr/>
            </a:p>
          </p:txBody>
        </p:sp>
      </p:grpSp>
      <p:grpSp>
        <p:nvGrpSpPr>
          <p:cNvPr id="263" name="Group"/>
          <p:cNvGrpSpPr/>
          <p:nvPr/>
        </p:nvGrpSpPr>
        <p:grpSpPr>
          <a:xfrm>
            <a:off x="7835060" y="5370706"/>
            <a:ext cx="5169740" cy="3680302"/>
            <a:chOff x="0" y="0"/>
            <a:chExt cx="5013050" cy="3568755"/>
          </a:xfrm>
        </p:grpSpPr>
        <p:pic>
          <p:nvPicPr>
            <p:cNvPr id="260" name="Screen Shot 2023-05-22 at 8.51.13 AM.png" descr="Screen Shot 2023-05-22 at 8.51.13 AM.png"/>
            <p:cNvPicPr>
              <a:picLocks noChangeAspect="1"/>
            </p:cNvPicPr>
            <p:nvPr/>
          </p:nvPicPr>
          <p:blipFill>
            <a:blip r:embed="rId3"/>
            <a:stretch>
              <a:fillRect/>
            </a:stretch>
          </p:blipFill>
          <p:spPr>
            <a:xfrm>
              <a:off x="0" y="583540"/>
              <a:ext cx="5013051" cy="2985216"/>
            </a:xfrm>
            <a:prstGeom prst="rect">
              <a:avLst/>
            </a:prstGeom>
            <a:ln w="12700" cap="flat">
              <a:noFill/>
              <a:miter lim="400000"/>
            </a:ln>
            <a:effectLst/>
          </p:spPr>
        </p:pic>
        <p:sp>
          <p:nvSpPr>
            <p:cNvPr id="264" name="Connection Line"/>
            <p:cNvSpPr/>
            <p:nvPr/>
          </p:nvSpPr>
          <p:spPr>
            <a:xfrm>
              <a:off x="2595714" y="-1"/>
              <a:ext cx="1647544" cy="761187"/>
            </a:xfrm>
            <a:custGeom>
              <a:avLst/>
              <a:gdLst/>
              <a:ahLst/>
              <a:cxnLst>
                <a:cxn ang="0">
                  <a:pos x="wd2" y="hd2"/>
                </a:cxn>
                <a:cxn ang="5400000">
                  <a:pos x="wd2" y="hd2"/>
                </a:cxn>
                <a:cxn ang="10800000">
                  <a:pos x="wd2" y="hd2"/>
                </a:cxn>
                <a:cxn ang="16200000">
                  <a:pos x="wd2" y="hd2"/>
                </a:cxn>
              </a:cxnLst>
              <a:rect l="0" t="0" r="r" b="b"/>
              <a:pathLst>
                <a:path w="21600" h="16345" extrusionOk="0">
                  <a:moveTo>
                    <a:pt x="0" y="16345"/>
                  </a:moveTo>
                  <a:cubicBezTo>
                    <a:pt x="5479" y="-3397"/>
                    <a:pt x="12679" y="-5255"/>
                    <a:pt x="21600" y="10770"/>
                  </a:cubicBezTo>
                </a:path>
              </a:pathLst>
            </a:custGeom>
            <a:noFill/>
            <a:ln w="25400" cap="flat">
              <a:solidFill>
                <a:srgbClr val="000000"/>
              </a:solidFill>
              <a:prstDash val="solid"/>
              <a:miter lim="400000"/>
            </a:ln>
            <a:effectLst/>
          </p:spPr>
          <p:txBody>
            <a:bodyPr/>
            <a:lstStyle/>
            <a:p>
              <a:endParaRPr/>
            </a:p>
          </p:txBody>
        </p:sp>
        <p:sp>
          <p:nvSpPr>
            <p:cNvPr id="262" name="Line"/>
            <p:cNvSpPr/>
            <p:nvPr/>
          </p:nvSpPr>
          <p:spPr>
            <a:xfrm>
              <a:off x="4153416" y="409192"/>
              <a:ext cx="271508" cy="27150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a:lnSpc>
                  <a:spcPct val="100000"/>
                </a:lnSpc>
                <a:spcBef>
                  <a:spcPts val="0"/>
                </a:spcBef>
                <a:defRPr sz="1600">
                  <a:solidFill>
                    <a:srgbClr val="5E5E5E"/>
                  </a:solidFill>
                </a:defRPr>
              </a:pPr>
              <a:endParaRPr/>
            </a:p>
          </p:txBody>
        </p:sp>
      </p:grpSp>
      <p:sp>
        <p:nvSpPr>
          <p:cNvPr id="34" name="Feedback control is central to intelligent behavior">
            <a:extLst>
              <a:ext uri="{FF2B5EF4-FFF2-40B4-BE49-F238E27FC236}">
                <a16:creationId xmlns:a16="http://schemas.microsoft.com/office/drawing/2014/main" id="{D1C1B9DB-1EC8-49E5-9C7C-4BF8AA3AD9EE}"/>
              </a:ext>
            </a:extLst>
          </p:cNvPr>
          <p:cNvSpPr txBox="1"/>
          <p:nvPr/>
        </p:nvSpPr>
        <p:spPr>
          <a:xfrm>
            <a:off x="920081" y="236217"/>
            <a:ext cx="1174203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lnSpc>
                <a:spcPct val="100000"/>
              </a:lnSpc>
              <a:spcBef>
                <a:spcPts val="0"/>
              </a:spcBef>
              <a:defRPr>
                <a:latin typeface="Arial"/>
                <a:ea typeface="Arial"/>
                <a:cs typeface="Arial"/>
                <a:sym typeface="Arial"/>
              </a:defRPr>
            </a:lvl1pPr>
          </a:lstStyle>
          <a:p>
            <a:r>
              <a:rPr lang="en-US" b="1">
                <a:latin typeface="Cambria" panose="02040503050406030204" pitchFamily="18" charset="0"/>
                <a:ea typeface="Cambria" panose="02040503050406030204" pitchFamily="18" charset="0"/>
              </a:rPr>
              <a:t>2. Feedforward Network</a:t>
            </a:r>
            <a:endParaRPr b="1">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39FC8C83-699C-49DB-07D2-DF732834B03B}"/>
                  </a:ext>
                </a:extLst>
              </p:cNvPr>
              <p:cNvSpPr>
                <a:spLocks noGrp="1"/>
              </p:cNvSpPr>
              <p:nvPr>
                <p:ph type="body" idx="1"/>
              </p:nvPr>
            </p:nvSpPr>
            <p:spPr>
              <a:xfrm>
                <a:off x="920081" y="1482187"/>
                <a:ext cx="11607800" cy="7845400"/>
              </a:xfrm>
            </p:spPr>
            <p:txBody>
              <a:bodyPr numCol="1">
                <a:normAutofit/>
              </a:bodyPr>
              <a:lstStyle/>
              <a:p>
                <a:pPr>
                  <a:spcAft>
                    <a:spcPts val="1800"/>
                  </a:spcAft>
                </a:pPr>
                <a:r>
                  <a:rPr lang="en-US" altLang="zh-CN" sz="2800">
                    <a:latin typeface="Times New Roman" panose="02020603050405020304" pitchFamily="18" charset="0"/>
                    <a:cs typeface="Times New Roman" panose="02020603050405020304" pitchFamily="18" charset="0"/>
                  </a:rPr>
                  <a:t>Modeling details:</a:t>
                </a:r>
              </a:p>
              <a:p>
                <a:pPr lvl="1">
                  <a:lnSpc>
                    <a:spcPct val="150000"/>
                  </a:lnSpc>
                  <a:spcBef>
                    <a:spcPts val="0"/>
                  </a:spcBef>
                </a:pPr>
                <a:r>
                  <a:rPr lang="en-US" altLang="zh-CN" sz="2000">
                    <a:latin typeface="Times New Roman" panose="02020603050405020304" pitchFamily="18" charset="0"/>
                    <a:cs typeface="Times New Roman" panose="02020603050405020304" pitchFamily="18" charset="0"/>
                  </a:rPr>
                  <a:t>230 input nodes</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Gaussian receptive field</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Sigmoid activation function </a:t>
                </a:r>
                <a14:m>
                  <m:oMath xmlns:m="http://schemas.openxmlformats.org/officeDocument/2006/math">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r</m:t>
                    </m:r>
                    <m:r>
                      <a:rPr kumimoji="0" lang="en-US" altLang="zh-CN" sz="2000" b="0" i="1" u="none" strike="noStrike" cap="none" spc="0" normalizeH="0" baseline="-25000" smtClean="0">
                        <a:ln>
                          <a:noFill/>
                        </a:ln>
                        <a:solidFill>
                          <a:srgbClr val="000000"/>
                        </a:solidFill>
                        <a:effectLst/>
                        <a:uFillTx/>
                        <a:latin typeface="Cambria Math" panose="02040503050406030204" pitchFamily="18" charset="0"/>
                        <a:ea typeface="+mn-ea"/>
                        <a:cs typeface="+mn-cs"/>
                        <a:sym typeface="Helvetica Neue"/>
                      </a:rPr>
                      <m:t>𝑖</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𝑖</m:t>
                                </m:r>
                              </m:sub>
                            </m:sSub>
                          </m:e>
                        </m:d>
                      </m:e>
                    </m:d>
                    <m:r>
                      <a:rPr lang="en-US" altLang="zh-CN" sz="2000" b="0" i="1" smtClean="0">
                        <a:latin typeface="Cambria Math" panose="02040503050406030204" pitchFamily="18" charset="0"/>
                      </a:rPr>
                      <m:t>, </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=3,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=1</m:t>
                    </m:r>
                  </m:oMath>
                </a14:m>
                <a:endParaRPr lang="en-US" altLang="zh-CN" sz="200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000">
                    <a:latin typeface="Times New Roman" panose="02020603050405020304" pitchFamily="18" charset="0"/>
                    <a:cs typeface="Times New Roman" panose="02020603050405020304" pitchFamily="18" charset="0"/>
                  </a:rPr>
                  <a:t>1 output node</a:t>
                </a:r>
              </a:p>
              <a:p>
                <a:pPr lvl="2">
                  <a:lnSpc>
                    <a:spcPct val="150000"/>
                  </a:lnSpc>
                  <a:spcBef>
                    <a:spcPts val="0"/>
                  </a:spcBef>
                </a:pPr>
                <a:r>
                  <a:rPr lang="en-US" altLang="zh-CN" sz="2000">
                    <a:latin typeface="Times New Roman" panose="02020603050405020304" pitchFamily="18" charset="0"/>
                    <a:cs typeface="Times New Roman" panose="02020603050405020304" pitchFamily="18" charset="0"/>
                  </a:rPr>
                  <a:t>Sigmoid activation function </a:t>
                </a:r>
                <a14:m>
                  <m:oMath xmlns:m="http://schemas.openxmlformats.org/officeDocument/2006/math">
                    <m:sSub>
                      <m:sSubPr>
                        <m:ctrlPr>
                          <a:rPr kumimoji="0" lang="en-US" altLang="zh-CN" sz="2000" b="0" i="1"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ctrlPr>
                      </m:sSubPr>
                      <m:e>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r</m:t>
                        </m:r>
                      </m:e>
                      <m:sub>
                        <m:r>
                          <m:rPr>
                            <m:sty m:val="p"/>
                          </m:rPr>
                          <a:rPr kumimoji="0" lang="en-US" altLang="zh-CN" sz="2000" b="0" i="0" u="none" strike="noStrike" cap="none" spc="0" normalizeH="0" smtClean="0">
                            <a:ln>
                              <a:noFill/>
                            </a:ln>
                            <a:solidFill>
                              <a:srgbClr val="000000"/>
                            </a:solidFill>
                            <a:effectLst/>
                            <a:uFillTx/>
                            <a:latin typeface="Cambria Math" panose="02040503050406030204" pitchFamily="18" charset="0"/>
                            <a:ea typeface="+mn-ea"/>
                            <a:cs typeface="+mn-cs"/>
                            <a:sym typeface="Helvetica Neue"/>
                          </a:rPr>
                          <m:t>o</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𝜎</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𝑜</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𝑟</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𝑜</m:t>
                            </m:r>
                          </m:sub>
                        </m:sSub>
                      </m:e>
                    </m:d>
                    <m:r>
                      <a:rPr lang="en-US" altLang="zh-CN" sz="2000" b="0" i="1" smtClean="0">
                        <a:latin typeface="Cambria Math" panose="02040503050406030204" pitchFamily="18" charset="0"/>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𝑔</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𝑜</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=6.67, </m:t>
                    </m:r>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𝑠</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Neue"/>
                      </a:rPr>
                      <m:t>=</m:t>
                    </m:r>
                    <m:r>
                      <a:rPr lang="en-US" altLang="zh-CN" sz="2000" i="1">
                        <a:latin typeface="Cambria Math" panose="02040503050406030204" pitchFamily="18" charset="0"/>
                      </a:rPr>
                      <m:t>1.035</m:t>
                    </m:r>
                  </m:oMath>
                </a14:m>
                <a:endParaRPr lang="en-US" altLang="zh-CN" sz="2000">
                  <a:latin typeface="Times New Roman" panose="02020603050405020304" pitchFamily="18" charset="0"/>
                  <a:cs typeface="Times New Roman" panose="02020603050405020304" pitchFamily="18" charset="0"/>
                </a:endParaRPr>
              </a:p>
              <a:p>
                <a:pPr>
                  <a:spcAft>
                    <a:spcPts val="1800"/>
                  </a:spcAft>
                </a:pPr>
                <a:r>
                  <a:rPr lang="en-US" altLang="zh-CN" sz="2800">
                    <a:latin typeface="Times New Roman" panose="02020603050405020304" pitchFamily="18" charset="0"/>
                    <a:cs typeface="Times New Roman" panose="02020603050405020304" pitchFamily="18" charset="0"/>
                  </a:rPr>
                  <a:t>Training:</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Approximate cosine function</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Squared error loss, SGD on gains</a:t>
                </a:r>
              </a:p>
              <a:p>
                <a:pPr lvl="1">
                  <a:lnSpc>
                    <a:spcPct val="200000"/>
                  </a:lnSpc>
                  <a:spcBef>
                    <a:spcPts val="0"/>
                  </a:spcBef>
                </a:pPr>
                <a:r>
                  <a:rPr lang="en-US" altLang="zh-CN" sz="2000">
                    <a:latin typeface="Times New Roman" panose="02020603050405020304" pitchFamily="18" charset="0"/>
                    <a:cs typeface="Times New Roman" panose="02020603050405020304" pitchFamily="18" charset="0"/>
                  </a:rPr>
                  <a:t>Hebbian learning</a:t>
                </a:r>
              </a:p>
              <a:p>
                <a:pPr lvl="2">
                  <a:lnSpc>
                    <a:spcPct val="200000"/>
                  </a:lnSpc>
                  <a:spcBef>
                    <a:spcPts val="0"/>
                  </a:spcBef>
                </a:pPr>
                <a14:m>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𝑤</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 </m:t>
                    </m:r>
                    <m:r>
                      <a:rPr lang="zh-CN" altLang="en-US" sz="2000" b="0" i="1" smtClean="0">
                        <a:latin typeface="Cambria Math" panose="02040503050406030204" pitchFamily="18" charset="0"/>
                      </a:rPr>
                      <m:t>𝜂</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𝑜</m:t>
                        </m:r>
                      </m:sub>
                    </m:sSub>
                  </m:oMath>
                </a14:m>
                <a:endParaRPr lang="en-US" altLang="zh-CN" sz="2000">
                  <a:latin typeface="Times New Roman" panose="02020603050405020304" pitchFamily="18" charset="0"/>
                  <a:cs typeface="Times New Roman" panose="02020603050405020304" pitchFamily="18" charset="0"/>
                </a:endParaRPr>
              </a:p>
              <a:p>
                <a:pPr lvl="2">
                  <a:lnSpc>
                    <a:spcPct val="200000"/>
                  </a:lnSpc>
                  <a:spcBef>
                    <a:spcPts val="0"/>
                  </a:spcBef>
                </a:pPr>
                <a14:m>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𝑤</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𝑖</m:t>
                        </m:r>
                      </m:sub>
                    </m:sSub>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𝑎</m:t>
                    </m:r>
                    <m:r>
                      <a:rPr kumimoji="0" lang="en-US" altLang="zh-CN" sz="2000" b="0" i="1" u="none" strike="noStrike" cap="none" spc="0" normalizeH="0" baseline="0" smtClean="0">
                        <a:ln>
                          <a:noFill/>
                        </a:ln>
                        <a:solidFill>
                          <a:srgbClr val="000000"/>
                        </a:solidFill>
                        <a:effectLst/>
                        <a:uFillTx/>
                        <a:latin typeface="Cambria Math" panose="02040503050406030204" pitchFamily="18" charset="0"/>
                        <a:sym typeface="Helvetica Neue"/>
                      </a:rPr>
                      <m:t>=5.5</m:t>
                    </m:r>
                  </m:oMath>
                </a14:m>
                <a:endParaRPr lang="en-US" altLang="zh-CN" sz="2000">
                  <a:latin typeface="Times New Roman" panose="02020603050405020304" pitchFamily="18" charset="0"/>
                  <a:cs typeface="Times New Roman" panose="02020603050405020304" pitchFamily="18" charset="0"/>
                </a:endParaRPr>
              </a:p>
            </p:txBody>
          </p:sp>
        </mc:Choice>
        <mc:Fallback xmlns="">
          <p:sp>
            <p:nvSpPr>
              <p:cNvPr id="4" name="Text Placeholder 2">
                <a:extLst>
                  <a:ext uri="{FF2B5EF4-FFF2-40B4-BE49-F238E27FC236}">
                    <a16:creationId xmlns:a16="http://schemas.microsoft.com/office/drawing/2014/main" id="{39FC8C83-699C-49DB-07D2-DF732834B03B}"/>
                  </a:ext>
                </a:extLst>
              </p:cNvPr>
              <p:cNvSpPr>
                <a:spLocks noGrp="1" noRot="1" noChangeAspect="1" noMove="1" noResize="1" noEditPoints="1" noAdjustHandles="1" noChangeArrowheads="1" noChangeShapeType="1" noTextEdit="1"/>
              </p:cNvSpPr>
              <p:nvPr>
                <p:ph type="body" idx="1"/>
              </p:nvPr>
            </p:nvSpPr>
            <p:spPr>
              <a:xfrm>
                <a:off x="920081" y="1482187"/>
                <a:ext cx="11607800" cy="7845400"/>
              </a:xfrm>
              <a:blipFill>
                <a:blip r:embed="rId4"/>
                <a:stretch>
                  <a:fillRect l="-1639" t="-1939"/>
                </a:stretch>
              </a:blipFill>
            </p:spPr>
            <p:txBody>
              <a:bodyPr/>
              <a:lstStyle/>
              <a:p>
                <a:r>
                  <a:rPr lang="en-US">
                    <a:noFill/>
                  </a:rPr>
                  <a:t> </a:t>
                </a:r>
              </a:p>
            </p:txBody>
          </p:sp>
        </mc:Fallback>
      </mc:AlternateContent>
    </p:spTree>
    <p:extLst>
      <p:ext uri="{BB962C8B-B14F-4D97-AF65-F5344CB8AC3E}">
        <p14:creationId xmlns:p14="http://schemas.microsoft.com/office/powerpoint/2010/main" val="3920791785"/>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2294</TotalTime>
  <Words>2007</Words>
  <Application>Microsoft Macintosh PowerPoint</Application>
  <PresentationFormat>Custom</PresentationFormat>
  <Paragraphs>270</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DiverdaSansCom-Regular</vt:lpstr>
      <vt:lpstr>ITCSymbolStd-Book</vt:lpstr>
      <vt:lpstr>NimbusSanL-Regu</vt:lpstr>
      <vt:lpstr>Arial</vt:lpstr>
      <vt:lpstr>Cambria</vt:lpstr>
      <vt:lpstr>Cambria Math</vt:lpstr>
      <vt:lpstr>Gill Sans</vt:lpstr>
      <vt:lpstr>Helvetica Neue</vt:lpstr>
      <vt:lpstr>Helvetica Neue Medium</vt:lpstr>
      <vt:lpstr>Times New Roman</vt:lpstr>
      <vt:lpstr>21_BasicWhite</vt:lpstr>
      <vt:lpstr>Neural Network with Feedback Control through Gain Modulation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Gain Modulation and Feedback Control Network</dc:title>
  <cp:lastModifiedBy>Jerry Jin</cp:lastModifiedBy>
  <cp:revision>122</cp:revision>
  <dcterms:modified xsi:type="dcterms:W3CDTF">2024-04-24T08:51:22Z</dcterms:modified>
</cp:coreProperties>
</file>